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1"/>
  </p:notesMasterIdLst>
  <p:sldIdLst>
    <p:sldId id="256" r:id="rId3"/>
    <p:sldId id="400" r:id="rId4"/>
    <p:sldId id="257" r:id="rId5"/>
    <p:sldId id="259" r:id="rId6"/>
    <p:sldId id="261" r:id="rId7"/>
    <p:sldId id="262" r:id="rId8"/>
    <p:sldId id="263" r:id="rId9"/>
    <p:sldId id="264" r:id="rId10"/>
    <p:sldId id="260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91" r:id="rId31"/>
    <p:sldId id="287" r:id="rId32"/>
    <p:sldId id="289" r:id="rId33"/>
    <p:sldId id="290" r:id="rId34"/>
    <p:sldId id="288" r:id="rId35"/>
    <p:sldId id="266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23" r:id="rId55"/>
    <p:sldId id="324" r:id="rId56"/>
    <p:sldId id="325" r:id="rId57"/>
    <p:sldId id="326" r:id="rId58"/>
    <p:sldId id="330" r:id="rId59"/>
    <p:sldId id="331" r:id="rId60"/>
    <p:sldId id="332" r:id="rId61"/>
    <p:sldId id="340" r:id="rId62"/>
    <p:sldId id="334" r:id="rId63"/>
    <p:sldId id="335" r:id="rId64"/>
    <p:sldId id="336" r:id="rId65"/>
    <p:sldId id="337" r:id="rId66"/>
    <p:sldId id="338" r:id="rId67"/>
    <p:sldId id="339" r:id="rId68"/>
    <p:sldId id="316" r:id="rId69"/>
    <p:sldId id="317" r:id="rId70"/>
    <p:sldId id="379" r:id="rId71"/>
    <p:sldId id="380" r:id="rId72"/>
    <p:sldId id="398" r:id="rId73"/>
    <p:sldId id="382" r:id="rId74"/>
    <p:sldId id="383" r:id="rId75"/>
    <p:sldId id="318" r:id="rId76"/>
    <p:sldId id="319" r:id="rId77"/>
    <p:sldId id="320" r:id="rId78"/>
    <p:sldId id="385" r:id="rId79"/>
    <p:sldId id="386" r:id="rId80"/>
    <p:sldId id="388" r:id="rId81"/>
    <p:sldId id="387" r:id="rId82"/>
    <p:sldId id="399" r:id="rId83"/>
    <p:sldId id="389" r:id="rId84"/>
    <p:sldId id="321" r:id="rId85"/>
    <p:sldId id="322" r:id="rId86"/>
    <p:sldId id="390" r:id="rId87"/>
    <p:sldId id="348" r:id="rId88"/>
    <p:sldId id="378" r:id="rId89"/>
    <p:sldId id="349" r:id="rId90"/>
    <p:sldId id="350" r:id="rId91"/>
    <p:sldId id="351" r:id="rId92"/>
    <p:sldId id="352" r:id="rId93"/>
    <p:sldId id="353" r:id="rId94"/>
    <p:sldId id="355" r:id="rId95"/>
    <p:sldId id="356" r:id="rId96"/>
    <p:sldId id="357" r:id="rId97"/>
    <p:sldId id="358" r:id="rId98"/>
    <p:sldId id="359" r:id="rId99"/>
    <p:sldId id="360" r:id="rId100"/>
    <p:sldId id="363" r:id="rId101"/>
    <p:sldId id="364" r:id="rId102"/>
    <p:sldId id="366" r:id="rId103"/>
    <p:sldId id="367" r:id="rId104"/>
    <p:sldId id="369" r:id="rId105"/>
    <p:sldId id="368" r:id="rId106"/>
    <p:sldId id="370" r:id="rId107"/>
    <p:sldId id="371" r:id="rId108"/>
    <p:sldId id="372" r:id="rId109"/>
    <p:sldId id="373" r:id="rId110"/>
    <p:sldId id="374" r:id="rId111"/>
    <p:sldId id="375" r:id="rId112"/>
    <p:sldId id="377" r:id="rId113"/>
    <p:sldId id="365" r:id="rId114"/>
    <p:sldId id="376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401" r:id="rId123"/>
    <p:sldId id="402" r:id="rId124"/>
    <p:sldId id="404" r:id="rId125"/>
    <p:sldId id="405" r:id="rId126"/>
    <p:sldId id="406" r:id="rId127"/>
    <p:sldId id="407" r:id="rId128"/>
    <p:sldId id="408" r:id="rId129"/>
    <p:sldId id="409" r:id="rId1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75" d="100"/>
          <a:sy n="75" d="100"/>
        </p:scale>
        <p:origin x="-306" y="-7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619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13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3CBF4-F7AB-4D92-B198-4D9BDC6748F7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38212-463F-4381-AAAE-04B036828C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0463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4843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380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900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04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04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0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jdelijke aanduiding voor dia-afbeelding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 smtClean="0"/>
          </a:p>
        </p:txBody>
      </p:sp>
      <p:sp>
        <p:nvSpPr>
          <p:cNvPr id="15363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12DBDA6-FDC7-4BCC-BAF0-939AE7D42440}" type="slidenum">
              <a:rPr lang="nl-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nl-NL"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38212-463F-4381-AAAE-04B036828CB2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411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926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4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263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090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756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055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157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57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624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106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1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141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91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03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8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347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53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29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604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45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079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88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9D3E5-CFD1-49B9-9A04-3CFE71759A43}" type="datetimeFigureOut">
              <a:rPr lang="nl-NL" smtClean="0"/>
              <a:t>25-6-2015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63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0D4C-7185-4A22-8B39-9AC17B9A887C}" type="datetimeFigureOut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25-6-2015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C99FB-0CCC-4635-BFB2-2E30CCA0B451}" type="slidenum">
              <a:rPr lang="nl-NL" smtClean="0">
                <a:solidFill>
                  <a:srgbClr val="FFFFFF">
                    <a:tint val="75000"/>
                  </a:srgbClr>
                </a:solidFill>
              </a:rPr>
              <a:pPr/>
              <a:t>‹nr.›</a:t>
            </a:fld>
            <a:endParaRPr lang="nl-NL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56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vChsvdPGjA&amp;feature=related" TargetMode="External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hyperlink" Target="http://en.wikipedia.org/wiki/Space_Race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jpeg"/><Relationship Id="rId5" Type="http://schemas.openxmlformats.org/officeDocument/2006/relationships/image" Target="../media/image11.png"/><Relationship Id="rId4" Type="http://schemas.openxmlformats.org/officeDocument/2006/relationships/image" Target="../media/image88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hyperlink" Target="http://upload.wikimedia.org/wikipedia/commons/7/7d/Apollo_11_Launch2.jp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hyperlink" Target="http://upload.wikimedia.org/wikipedia/commons/2/25/Apollo_11_CSM_photographed_from_Lunar_Module_(AS11-37-5445).jp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hyperlink" Target="https://www.youtube.com/watch?v=cwZb2mqId0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hyperlink" Target="http://upload.wikimedia.org/wikipedia/commons/9/98/Aldrin_Apollo_11_original.jp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hyperlink" Target="http://upload.wikimedia.org/wikipedia/commons/4/49/Aldrin_with_experiment.jp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hyperlink" Target="http://upload.wikimedia.org/wikipedia/commons/8/89/Apollo_11_bootprint.jp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hyperlink" Target="http://upload.wikimedia.org/wikipedia/commons/2/28/Splashdown_3.jp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hyperlink" Target="http://upload.wikimedia.org/wikipedia/commons/8/87/President_Nixon_welcomes_the_Apollo_11_astronauts_aboard_the_U.S.S._Hornet.jp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jpeg"/><Relationship Id="rId4" Type="http://schemas.openxmlformats.org/officeDocument/2006/relationships/image" Target="../media/image11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hyperlink" Target="http://upload.wikimedia.org/wikipedia/commons/0/08/Apollo_11_Lunar_Laser_Ranging_Experiment.jp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hyperlink" Target="http://www.schooltv.nl/video/histoclips-europese-unie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5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5.jpeg"/><Relationship Id="rId4" Type="http://schemas.openxmlformats.org/officeDocument/2006/relationships/image" Target="../media/image11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5.jpeg"/><Relationship Id="rId4" Type="http://schemas.openxmlformats.org/officeDocument/2006/relationships/image" Target="../media/image11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5.jpeg"/><Relationship Id="rId4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5.jpeg"/><Relationship Id="rId4" Type="http://schemas.openxmlformats.org/officeDocument/2006/relationships/image" Target="../media/image1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5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K6nB_e3Ve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w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png"/><Relationship Id="rId4" Type="http://schemas.openxmlformats.org/officeDocument/2006/relationships/hyperlink" Target="https://upload.wikimedia.org/wikipedia/commons/f/fc/Cold_War_border_changes.png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w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theboxstore.nl/catalogus/zwart-linn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hyperlink" Target="http://www.google.nl/url?sa=i&amp;rct=j&amp;q=&amp;esrc=s&amp;source=images&amp;cd=&amp;cad=rja&amp;uact=8&amp;ved=0CAcQjRw&amp;url=http://nl.wikipedia.org/wiki/Communistische_Partij_van_China&amp;ei=zZAqVeaRDtHKaOGigegO&amp;bvm=bv.90491159,d.bGQ&amp;psig=AFQjCNFtgK-Om8bEPdt95eAE7_3ctizUsQ&amp;ust=1428939338639406" TargetMode="External"/><Relationship Id="rId4" Type="http://schemas.openxmlformats.org/officeDocument/2006/relationships/image" Target="../media/image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nl/url?sa=i&amp;rct=j&amp;q=&amp;esrc=s&amp;source=images&amp;cd=&amp;cad=rja&amp;uact=8&amp;ved=0CAcQjRw&amp;url=http://nl.wikipedia.org/wiki/Communistische_Partij_van_China&amp;ei=zZAqVeaRDtHKaOGigegO&amp;bvm=bv.90491159,d.bGQ&amp;psig=AFQjCNFtgK-Om8bEPdt95eAE7_3ctizUsQ&amp;ust=1428939338639406" TargetMode="External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21.jpeg"/><Relationship Id="rId4" Type="http://schemas.openxmlformats.org/officeDocument/2006/relationships/hyperlink" Target="http://mavotlansink.nl/wp-content/uploads/2014/01/rode-boekje.jp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nl/url?sa=i&amp;rct=j&amp;q=&amp;esrc=s&amp;source=images&amp;cd=&amp;cad=rja&amp;uact=8&amp;ved=0CAcQjRw&amp;url=http://nl.wikipedia.org/wiki/Communistische_Partij_van_China&amp;ei=zZAqVeaRDtHKaOGigegO&amp;bvm=bv.90491159,d.bGQ&amp;psig=AFQjCNFtgK-Om8bEPdt95eAE7_3ctizUsQ&amp;ust=1428939338639406" TargetMode="External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nl/url?sa=i&amp;rct=j&amp;q=&amp;esrc=s&amp;source=images&amp;cd=&amp;cad=rja&amp;uact=8&amp;ved=0CAcQjRw&amp;url=http://nl.wikipedia.org/wiki/Communistische_Partij_van_China&amp;ei=zZAqVeaRDtHKaOGigegO&amp;bvm=bv.90491159,d.bGQ&amp;psig=AFQjCNFtgK-Om8bEPdt95eAE7_3ctizUsQ&amp;ust=1428939338639406" TargetMode="External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22.jpeg"/><Relationship Id="rId4" Type="http://schemas.openxmlformats.org/officeDocument/2006/relationships/hyperlink" Target="http://commons.wikimedia.org/wiki/File:Backyard_furnace4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google.nl/url?sa=i&amp;rct=j&amp;q=&amp;esrc=s&amp;source=images&amp;cd=&amp;cad=rja&amp;uact=8&amp;ved=0CAcQjRw&amp;url=http://nl.wikipedia.org/wiki/Communistische_Partij_van_China&amp;ei=zZAqVeaRDtHKaOGigegO&amp;bvm=bv.90491159,d.bGQ&amp;psig=AFQjCNFtgK-Om8bEPdt95eAE7_3ctizUsQ&amp;ust=142893933863940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theboxstore.nl/catalogus/zwart-linn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hyperlink" Target="http://www.google.nl/url?sa=i&amp;rct=j&amp;q=&amp;esrc=s&amp;source=images&amp;cd=&amp;cad=rja&amp;uact=8&amp;ved=0CAcQjRw&amp;url=http://nl.wikipedia.org/wiki/Communistische_Partij_van_China&amp;ei=zZAqVeaRDtHKaOGigegO&amp;bvm=bv.90491159,d.bGQ&amp;psig=AFQjCNFtgK-Om8bEPdt95eAE7_3ctizUsQ&amp;ust=1428939338639406" TargetMode="External"/><Relationship Id="rId4" Type="http://schemas.openxmlformats.org/officeDocument/2006/relationships/image" Target="../media/image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theboxstore.nl/catalogus/zwart-linn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://www.google.nl/url?sa=i&amp;rct=j&amp;q=&amp;esrc=s&amp;source=images&amp;cd=&amp;cad=rja&amp;uact=8&amp;ved=0CAcQjRw&amp;url=http://nl.wikipedia.org/wiki/Communistische_Partij_van_China&amp;ei=zZAqVeaRDtHKaOGigegO&amp;bvm=bv.90491159,d.bGQ&amp;psig=AFQjCNFtgK-Om8bEPdt95eAE7_3ctizUsQ&amp;ust=1428939338639406" TargetMode="External"/><Relationship Id="rId4" Type="http://schemas.openxmlformats.org/officeDocument/2006/relationships/image" Target="../media/image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nl/url?sa=i&amp;rct=j&amp;q=&amp;esrc=s&amp;source=images&amp;cd=&amp;cad=rja&amp;uact=8&amp;ved=0CAcQjRw&amp;url=http://nl.wikipedia.org/wiki/Communistische_Partij_van_China&amp;ei=zZAqVeaRDtHKaOGigegO&amp;bvm=bv.90491159,d.bGQ&amp;psig=AFQjCNFtgK-Om8bEPdt95eAE7_3ctizUsQ&amp;ust=1428939338639406" TargetMode="External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2/2f/Flag_of_the_United_Nations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hyperlink" Target="http://upload.wikimedia.org/wikipedia/commons/1/16/Algemene_Vergadering_VN_20070714.JP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nos.nl/video/499744-veiligheidsraad-geeft-groen-licht-voor-vredesmacht-mali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1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wmf"/><Relationship Id="rId7" Type="http://schemas.openxmlformats.org/officeDocument/2006/relationships/image" Target="../media/image3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://commons.wikimedia.org/wiki/File:Flag_of_IAEA.svg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hyperlink" Target="http://upload.wikimedia.org/wikipedia/commons/7/70/South_Korean_refugees_mid-1950.jpg" TargetMode="Externa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hyperlink" Target="http://upload.wikimedia.org/wikipedia/commons/3/30/KumRiver_Howitzer.jp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1/1e/Hole_in_flag_-_Budapest_1956.jp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5/55/Stalin's_Boots.jp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5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://www.google.nl/url?sa=i&amp;source=imgres&amp;cd=&amp;cad=rja&amp;uact=8&amp;ved=0CAwQjRwwAA&amp;url=http://www.worldarchitecture.org/world-buildings/evhe/central-monument-of-the-1956-hungarian-revolution-and-war-of-independence-building-page.html&amp;ei=fSpoVaaADoL-7Aa994CoBw&amp;psig=AFQjCNEgBsUXWeLg_rqiz9UePG3j9S9_-g&amp;ust=143297638133335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hyperlink" Target="http://www.google.nl/url?sa=i&amp;source=imgres&amp;cd=&amp;cad=rja&amp;uact=8&amp;ved=0CAwQjRwwAA&amp;url=https://en.wikipedia.org/wiki/Th%C3%ADch_Qu%E1%BA%A3ng_%C4%90%E1%BB%A9c&amp;ei=8N6DVcnOA8OcygPEyYGQDw&amp;psig=AFQjCNEbWAbCvxXOnXQ28GL26uaPYfFpUA&amp;ust=1434792048199586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wmf"/><Relationship Id="rId4" Type="http://schemas.openxmlformats.org/officeDocument/2006/relationships/image" Target="../media/image5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3/3c/Ho_chi_minh_trail.jpg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jpeg"/><Relationship Id="rId5" Type="http://schemas.openxmlformats.org/officeDocument/2006/relationships/hyperlink" Target="https://upload.wikimedia.org/wikipedia/commons/d/d8/Sgt._Ronald_H._Payne_Tunnel_Rat_Vietnam_War_1967.jpg" TargetMode="External"/><Relationship Id="rId4" Type="http://schemas.openxmlformats.org/officeDocument/2006/relationships/image" Target="../media/image7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s://upload.wikimedia.org/wikipedia/commons/6/68/Vietcongsuspect.jp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75.jpeg"/><Relationship Id="rId4" Type="http://schemas.openxmlformats.org/officeDocument/2006/relationships/hyperlink" Target="https://upload.wikimedia.org/wikipedia/commons/0/02/Checking_house_during_patrol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s://upload.wikimedia.org/wikipedia/commons/3/3c/Bombing_in_Vietnam.jp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upload.wikimedia.org/wikipedia/commons/1/1a/Vietnam_War_protest_in_Washington_DC_April_1971.jp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83.jpeg"/><Relationship Id="rId4" Type="http://schemas.openxmlformats.org/officeDocument/2006/relationships/hyperlink" Target="https://upload.wikimedia.org/wikipedia/commons/0/03/Vietnamdem.jpg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jpeg"/><Relationship Id="rId4" Type="http://schemas.openxmlformats.org/officeDocument/2006/relationships/image" Target="../media/image1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d/de/V-2_Rocket_On_Meillerwagen.jpg" TargetMode="External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jpeg"/><Relationship Id="rId5" Type="http://schemas.openxmlformats.org/officeDocument/2006/relationships/image" Target="../media/image1.wmf"/><Relationship Id="rId4" Type="http://schemas.openxmlformats.org/officeDocument/2006/relationships/image" Target="../media/image89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jpeg"/><Relationship Id="rId4" Type="http://schemas.openxmlformats.org/officeDocument/2006/relationships/image" Target="../media/image9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87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91.jpeg"/><Relationship Id="rId4" Type="http://schemas.openxmlformats.org/officeDocument/2006/relationships/hyperlink" Target="http://upload.wikimedia.org/wikipedia/commons/f/ff/Wernher_von_Braun.jpg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jpeg"/><Relationship Id="rId4" Type="http://schemas.openxmlformats.org/officeDocument/2006/relationships/image" Target="../media/image1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jpeg"/><Relationship Id="rId4" Type="http://schemas.openxmlformats.org/officeDocument/2006/relationships/image" Target="../media/image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jpeg"/><Relationship Id="rId4" Type="http://schemas.openxmlformats.org/officeDocument/2006/relationships/image" Target="../media/image96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jpeg"/><Relationship Id="rId5" Type="http://schemas.openxmlformats.org/officeDocument/2006/relationships/image" Target="../media/image97.jpeg"/><Relationship Id="rId4" Type="http://schemas.openxmlformats.org/officeDocument/2006/relationships/hyperlink" Target="http://upload.wikimedia.org/wikipedia/commons/b/be/Alan_Shepard_during_Mercury-Redstone_3.jpg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jpeg"/><Relationship Id="rId4" Type="http://schemas.openxmlformats.org/officeDocument/2006/relationships/image" Target="../media/image9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jpeg"/><Relationship Id="rId4" Type="http://schemas.openxmlformats.org/officeDocument/2006/relationships/image" Target="../media/image1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820" y="4518048"/>
            <a:ext cx="926416" cy="861392"/>
          </a:xfrm>
          <a:prstGeom prst="rect">
            <a:avLst/>
          </a:prstGeom>
        </p:spPr>
      </p:pic>
      <p:pic>
        <p:nvPicPr>
          <p:cNvPr id="1026" name="Picture 2" descr="http://airminded.org/wp-content/uploads/2012/01/brighton-tech-1942.jpe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51" y="455000"/>
            <a:ext cx="7970528" cy="57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99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87" y="5950633"/>
            <a:ext cx="926416" cy="861392"/>
          </a:xfrm>
          <a:prstGeom prst="rect">
            <a:avLst/>
          </a:prstGeom>
        </p:spPr>
      </p:pic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hoek 11"/>
          <p:cNvSpPr/>
          <p:nvPr/>
        </p:nvSpPr>
        <p:spPr>
          <a:xfrm>
            <a:off x="3427981" y="275772"/>
            <a:ext cx="340824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1947: Marshallplan</a:t>
            </a:r>
            <a:endParaRPr lang="nl-NL" sz="2400" u="sng" dirty="0" smtClean="0">
              <a:solidFill>
                <a:schemeClr val="bg1"/>
              </a:solidFill>
            </a:endParaRPr>
          </a:p>
          <a:p>
            <a:endParaRPr lang="nl-NL" sz="2400" u="sng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Amerika leent geld aan Europa voor de wederopbouw, omdat: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In een arm Europa het communisme meer kans had.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Hierdoor Europese landen afhankelijker van VS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Stalin verbood de Oost-Europese landen om mee te doen met het plan.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https://www.bpb.de/cache/images/8/137608-3x2-article620.jpg?FA7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42" y="1494345"/>
            <a:ext cx="590550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6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100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54499" y="430696"/>
            <a:ext cx="58673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20 </a:t>
            </a:r>
            <a:r>
              <a:rPr lang="en-US" sz="2400" dirty="0" err="1" smtClean="0"/>
              <a:t>juli</a:t>
            </a:r>
            <a:r>
              <a:rPr lang="en-US" sz="2400" dirty="0" smtClean="0"/>
              <a:t> 1969: Armstrong </a:t>
            </a:r>
            <a:r>
              <a:rPr lang="en-US" sz="2400" dirty="0" err="1" smtClean="0"/>
              <a:t>wordt</a:t>
            </a:r>
            <a:r>
              <a:rPr lang="en-US" sz="2400" dirty="0" smtClean="0"/>
              <a:t> de </a:t>
            </a:r>
            <a:r>
              <a:rPr lang="en-US" sz="2400" dirty="0" err="1" smtClean="0"/>
              <a:t>eerste</a:t>
            </a:r>
            <a:r>
              <a:rPr lang="en-US" sz="2400" dirty="0" smtClean="0"/>
              <a:t> </a:t>
            </a:r>
            <a:r>
              <a:rPr lang="en-US" sz="2400" dirty="0" err="1" smtClean="0"/>
              <a:t>mens</a:t>
            </a:r>
            <a:r>
              <a:rPr lang="en-US" sz="2400" dirty="0" smtClean="0"/>
              <a:t> op de </a:t>
            </a:r>
            <a:r>
              <a:rPr lang="en-US" sz="2400" dirty="0" err="1" smtClean="0"/>
              <a:t>maan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723 </a:t>
            </a:r>
            <a:r>
              <a:rPr lang="en-US" sz="2400" dirty="0" err="1" smtClean="0"/>
              <a:t>miljoen</a:t>
            </a:r>
            <a:r>
              <a:rPr lang="en-US" sz="2400" dirty="0" smtClean="0"/>
              <a:t> </a:t>
            </a:r>
            <a:r>
              <a:rPr lang="en-US" sz="2400" dirty="0" err="1" smtClean="0"/>
              <a:t>mensen</a:t>
            </a:r>
            <a:r>
              <a:rPr lang="en-US" sz="2400" dirty="0" smtClean="0"/>
              <a:t> </a:t>
            </a:r>
            <a:r>
              <a:rPr lang="en-US" sz="2400" dirty="0" err="1" smtClean="0"/>
              <a:t>kijken</a:t>
            </a:r>
            <a:r>
              <a:rPr lang="en-US" sz="2400" dirty="0" smtClean="0"/>
              <a:t> live </a:t>
            </a:r>
            <a:r>
              <a:rPr lang="en-US" sz="2400" dirty="0" err="1" smtClean="0"/>
              <a:t>mee</a:t>
            </a:r>
            <a:r>
              <a:rPr lang="en-US" sz="2400" dirty="0" smtClean="0"/>
              <a:t> op </a:t>
            </a:r>
            <a:r>
              <a:rPr lang="en-US" sz="2400" dirty="0" err="1" smtClean="0"/>
              <a:t>tv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i="1" dirty="0" smtClean="0"/>
              <a:t>"</a:t>
            </a:r>
            <a:r>
              <a:rPr lang="en-US" sz="2400" i="1" dirty="0"/>
              <a:t>That's one small step for [a] man, one giant leap for mankind</a:t>
            </a:r>
            <a:r>
              <a:rPr lang="en-US" sz="2400" i="1" dirty="0" smtClean="0"/>
              <a:t>.</a:t>
            </a:r>
            <a:r>
              <a:rPr lang="en-US" sz="2400" i="1" dirty="0" smtClean="0">
                <a:hlinkClick r:id="rId2"/>
              </a:rPr>
              <a:t>“</a:t>
            </a:r>
            <a:endParaRPr lang="en-US" sz="2400" i="1" baseline="30000" dirty="0" smtClean="0"/>
          </a:p>
          <a:p>
            <a:endParaRPr lang="en-US" sz="2400" baseline="30000" dirty="0" smtClean="0"/>
          </a:p>
          <a:p>
            <a:r>
              <a:rPr lang="en-US" sz="2400" dirty="0" smtClean="0"/>
              <a:t>In </a:t>
            </a:r>
            <a:r>
              <a:rPr lang="en-US" sz="2400" dirty="0" err="1" smtClean="0"/>
              <a:t>totaal</a:t>
            </a:r>
            <a:r>
              <a:rPr lang="en-US" sz="2400" dirty="0" smtClean="0"/>
              <a:t> </a:t>
            </a:r>
            <a:r>
              <a:rPr lang="en-US" sz="2400" dirty="0" err="1" smtClean="0"/>
              <a:t>liepen</a:t>
            </a:r>
            <a:r>
              <a:rPr lang="en-US" sz="2400" dirty="0" smtClean="0"/>
              <a:t> Armstrong </a:t>
            </a:r>
            <a:r>
              <a:rPr lang="en-US" sz="2400" dirty="0" err="1" smtClean="0"/>
              <a:t>en</a:t>
            </a:r>
            <a:r>
              <a:rPr lang="en-US" sz="2400" dirty="0" smtClean="0"/>
              <a:t> Aldrin twee </a:t>
            </a:r>
            <a:r>
              <a:rPr lang="en-US" sz="2400" dirty="0" err="1" smtClean="0"/>
              <a:t>uur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kwartier</a:t>
            </a:r>
            <a:r>
              <a:rPr lang="en-US" sz="2400" dirty="0" smtClean="0"/>
              <a:t> </a:t>
            </a:r>
            <a:r>
              <a:rPr lang="en-US" sz="2400" dirty="0" err="1" smtClean="0"/>
              <a:t>rond</a:t>
            </a:r>
            <a:r>
              <a:rPr lang="en-US" sz="2400" dirty="0" smtClean="0"/>
              <a:t>.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30" y="988392"/>
            <a:ext cx="926416" cy="861392"/>
          </a:xfrm>
          <a:prstGeom prst="rect">
            <a:avLst/>
          </a:prstGeom>
        </p:spPr>
      </p:pic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101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25602" name="Picture 2" descr="File:Apollo 11 Launch2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4" y="0"/>
            <a:ext cx="5470525" cy="68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096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102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20482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84551"/>
            <a:ext cx="12192000" cy="120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4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103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29698" name="Picture 2" descr="File:Apollo 11 CSM photographed from Lunar Module (AS11-37-5445)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0"/>
            <a:ext cx="8102600" cy="810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3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104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30722" name="Picture 2" descr="File:Apollo 11 first step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1020762"/>
            <a:ext cx="588645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3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105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28674" name="Picture 2" descr="File:Aldrin Apollo 11 original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4" y="0"/>
            <a:ext cx="8086725" cy="814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3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106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27650" name="Picture 2" descr="File:Aldrin with experimen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-1695403"/>
            <a:ext cx="8467725" cy="85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3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107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26626" name="Picture 2" descr="http://upload.wikimedia.org/wikipedia/commons/5/57/Apollo_11_plaque_closeup_on_Mo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-288925"/>
            <a:ext cx="8315325" cy="782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3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108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33794" name="Picture 2" descr="http://upload.wikimedia.org/wikipedia/commons/c/c1/Nixon_Telephones_Armstrong_on_the_Moon_-_GPN-2000-0016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1171575"/>
            <a:ext cx="5508625" cy="437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109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32770" name="Picture 2" descr="File:Apollo 11 bootprin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4" y="-698501"/>
            <a:ext cx="8048625" cy="81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87" y="5950633"/>
            <a:ext cx="926416" cy="861392"/>
          </a:xfrm>
          <a:prstGeom prst="rect">
            <a:avLst/>
          </a:prstGeom>
        </p:spPr>
      </p:pic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hoek 11"/>
          <p:cNvSpPr/>
          <p:nvPr/>
        </p:nvSpPr>
        <p:spPr>
          <a:xfrm>
            <a:off x="3427980" y="275771"/>
            <a:ext cx="66449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Communisten</a:t>
            </a:r>
            <a:r>
              <a:rPr lang="en-US" sz="2400" dirty="0" smtClean="0">
                <a:solidFill>
                  <a:schemeClr val="bg1"/>
                </a:solidFill>
              </a:rPr>
              <a:t> in het </a:t>
            </a:r>
            <a:r>
              <a:rPr lang="en-US" sz="2400" dirty="0" err="1" smtClean="0">
                <a:solidFill>
                  <a:schemeClr val="bg1"/>
                </a:solidFill>
              </a:rPr>
              <a:t>oostblok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noemen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hun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regeringsvorm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</a:rPr>
              <a:t>volksdemocratie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Maar </a:t>
            </a:r>
            <a:r>
              <a:rPr lang="en-US" sz="2400" dirty="0" err="1" smtClean="0">
                <a:solidFill>
                  <a:schemeClr val="bg1"/>
                </a:solidFill>
              </a:rPr>
              <a:t>er</a:t>
            </a:r>
            <a:r>
              <a:rPr lang="en-US" sz="2400" dirty="0" smtClean="0">
                <a:solidFill>
                  <a:schemeClr val="bg1"/>
                </a:solidFill>
              </a:rPr>
              <a:t> was in de </a:t>
            </a:r>
            <a:r>
              <a:rPr lang="en-US" sz="2400" dirty="0" err="1" smtClean="0">
                <a:solidFill>
                  <a:schemeClr val="bg1"/>
                </a:solidFill>
              </a:rPr>
              <a:t>praktijk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dictatuur</a:t>
            </a:r>
            <a:r>
              <a:rPr lang="en-US" sz="2400" dirty="0" smtClean="0">
                <a:solidFill>
                  <a:schemeClr val="bg1"/>
                </a:solidFill>
              </a:rPr>
              <a:t> van de </a:t>
            </a:r>
            <a:r>
              <a:rPr lang="en-US" sz="2400" dirty="0" err="1" smtClean="0">
                <a:solidFill>
                  <a:schemeClr val="bg1"/>
                </a:solidFill>
              </a:rPr>
              <a:t>communistische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partij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Kritiek</a:t>
            </a:r>
            <a:r>
              <a:rPr lang="en-US" sz="2400" dirty="0" smtClean="0">
                <a:solidFill>
                  <a:schemeClr val="bg1"/>
                </a:solidFill>
              </a:rPr>
              <a:t> was </a:t>
            </a:r>
            <a:r>
              <a:rPr lang="en-US" sz="2400" dirty="0" err="1" smtClean="0">
                <a:solidFill>
                  <a:schemeClr val="bg1"/>
                </a:solidFill>
              </a:rPr>
              <a:t>verboden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0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110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31746" name="Picture 2" descr="File:Splashdown 3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4" y="0"/>
            <a:ext cx="7642226" cy="733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111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34818" name="Picture 2" descr="File:President Nixon welcomes the Apollo 11 astronauts aboard the U.S.S. Horne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4" y="139699"/>
            <a:ext cx="7223125" cy="72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519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112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164141" y="227496"/>
            <a:ext cx="5867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Vanaf</a:t>
            </a:r>
            <a:r>
              <a:rPr lang="en-US" sz="2400" dirty="0" smtClean="0"/>
              <a:t>  1970: </a:t>
            </a:r>
            <a:r>
              <a:rPr lang="en-US" sz="2400" dirty="0" err="1" smtClean="0"/>
              <a:t>Ruimterace</a:t>
            </a:r>
            <a:r>
              <a:rPr lang="en-US" sz="2400" dirty="0" smtClean="0"/>
              <a:t> </a:t>
            </a:r>
            <a:r>
              <a:rPr lang="en-US" sz="2400" dirty="0" err="1" smtClean="0"/>
              <a:t>loopt</a:t>
            </a:r>
            <a:r>
              <a:rPr lang="en-US" sz="2400" dirty="0" smtClean="0"/>
              <a:t> </a:t>
            </a:r>
            <a:r>
              <a:rPr lang="en-US" sz="2400" dirty="0" err="1" smtClean="0"/>
              <a:t>af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 1972 </a:t>
            </a:r>
            <a:r>
              <a:rPr lang="en-US" sz="2400" dirty="0" err="1" smtClean="0"/>
              <a:t>roept</a:t>
            </a:r>
            <a:r>
              <a:rPr lang="en-US" sz="2400" dirty="0" smtClean="0"/>
              <a:t> president Nixon op tot </a:t>
            </a:r>
            <a:r>
              <a:rPr lang="en-US" sz="2400" dirty="0" err="1" smtClean="0"/>
              <a:t>meer</a:t>
            </a:r>
            <a:r>
              <a:rPr lang="en-US" sz="2400" dirty="0" smtClean="0"/>
              <a:t> </a:t>
            </a:r>
            <a:r>
              <a:rPr lang="en-US" sz="2400" dirty="0" err="1" smtClean="0"/>
              <a:t>samenwerking</a:t>
            </a:r>
            <a:r>
              <a:rPr lang="en-US" sz="2400" dirty="0" smtClean="0"/>
              <a:t> in de </a:t>
            </a:r>
            <a:r>
              <a:rPr lang="en-US" sz="2400" dirty="0" err="1" smtClean="0"/>
              <a:t>ruimte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SU </a:t>
            </a:r>
            <a:r>
              <a:rPr lang="en-US" sz="2400" dirty="0" err="1" smtClean="0"/>
              <a:t>en</a:t>
            </a:r>
            <a:r>
              <a:rPr lang="en-US" sz="2400" dirty="0" smtClean="0"/>
              <a:t> VS.</a:t>
            </a:r>
          </a:p>
          <a:p>
            <a:endParaRPr lang="nl-NL" sz="2400" dirty="0" smtClean="0">
              <a:effectLst/>
            </a:endParaRPr>
          </a:p>
          <a:p>
            <a:r>
              <a:rPr lang="en-US" sz="2400" dirty="0" smtClean="0">
                <a:effectLst/>
              </a:rPr>
              <a:t>1975: </a:t>
            </a:r>
            <a:r>
              <a:rPr lang="en-US" sz="2400" dirty="0" err="1" smtClean="0">
                <a:effectLst/>
              </a:rPr>
              <a:t>eerste</a:t>
            </a:r>
            <a:r>
              <a:rPr lang="en-US" sz="2400" dirty="0" smtClean="0">
                <a:effectLst/>
              </a:rPr>
              <a:t> </a:t>
            </a:r>
            <a:r>
              <a:rPr lang="nl-NL" sz="2400" dirty="0" err="1" smtClean="0">
                <a:effectLst/>
              </a:rPr>
              <a:t>gezamelijke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ruimtemissie</a:t>
            </a:r>
            <a:r>
              <a:rPr lang="en-US" sz="2400" dirty="0" smtClean="0">
                <a:effectLst/>
              </a:rPr>
              <a:t>.</a:t>
            </a:r>
            <a:endParaRPr lang="en-US" sz="2400" dirty="0">
              <a:effectLst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240" y="455662"/>
            <a:ext cx="926416" cy="861392"/>
          </a:xfrm>
          <a:prstGeom prst="rect">
            <a:avLst/>
          </a:prstGeom>
        </p:spPr>
      </p:pic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 the five crew members of ASTP sitting around a miniature model of their spacecraf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30" y="2739020"/>
            <a:ext cx="5152795" cy="41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113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34820" name="Picture 4" descr="File:Apollo 11 Lunar Laser Ranging Experimen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0"/>
            <a:ext cx="6778625" cy="684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3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114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3281015" y="3010756"/>
            <a:ext cx="74179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P. 6 Steeds </a:t>
            </a:r>
            <a:r>
              <a:rPr lang="en-US" sz="2400" dirty="0" err="1" smtClean="0">
                <a:solidFill>
                  <a:prstClr val="white"/>
                </a:solidFill>
              </a:rPr>
              <a:t>meer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economische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samenwerking</a:t>
            </a:r>
            <a:r>
              <a:rPr lang="en-US" sz="2400" dirty="0" smtClean="0">
                <a:solidFill>
                  <a:prstClr val="white"/>
                </a:solidFill>
              </a:rPr>
              <a:t> in Europa.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9" name="Afbeelding 8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758" y="5368868"/>
            <a:ext cx="926416" cy="861392"/>
          </a:xfrm>
          <a:prstGeom prst="rect">
            <a:avLst/>
          </a:prstGeom>
        </p:spPr>
      </p:pic>
      <p:pic>
        <p:nvPicPr>
          <p:cNvPr id="6" name="Picture 2" descr="http://www.google.nl/url?sa=i&amp;source=imgres&amp;cd=&amp;ved=0CAkQjBwwAA&amp;url=http%3A%2F%2Fmarshallfoundation.org%2Flibrary%2Fwp-content%2Fuploads%2Fsites%2F16%2F2014%2F04%2F1010.jpg&amp;ei=0mlxVf-pOu_B7Abe4YPwCg&amp;psig=AFQjCNFTU98NZAzFj2mtLtcEPfMKChDl8A&amp;ust=143358241903412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r="39880" b="15461"/>
          <a:stretch/>
        </p:blipFill>
        <p:spPr bwMode="auto">
          <a:xfrm>
            <a:off x="0" y="0"/>
            <a:ext cx="3118338" cy="685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25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115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281015" y="432656"/>
            <a:ext cx="442788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Na WO II: Europa in </a:t>
            </a:r>
            <a:r>
              <a:rPr lang="en-US" sz="2400" dirty="0" err="1" smtClean="0">
                <a:solidFill>
                  <a:prstClr val="white"/>
                </a:solidFill>
              </a:rPr>
              <a:t>puin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Amerika </a:t>
            </a:r>
            <a:r>
              <a:rPr lang="en-US" sz="2400" dirty="0" err="1" smtClean="0">
                <a:solidFill>
                  <a:prstClr val="white"/>
                </a:solidFill>
              </a:rPr>
              <a:t>leent</a:t>
            </a:r>
            <a:r>
              <a:rPr lang="en-US" sz="2400" dirty="0" smtClean="0">
                <a:solidFill>
                  <a:prstClr val="white"/>
                </a:solidFill>
              </a:rPr>
              <a:t> Europa geld: </a:t>
            </a:r>
            <a:r>
              <a:rPr lang="en-US" sz="2400" dirty="0" err="1" smtClean="0">
                <a:solidFill>
                  <a:prstClr val="white"/>
                </a:solidFill>
              </a:rPr>
              <a:t>Marshallplan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En </a:t>
            </a:r>
            <a:r>
              <a:rPr lang="en-US" sz="2400" dirty="0" err="1" smtClean="0">
                <a:solidFill>
                  <a:prstClr val="white"/>
                </a:solidFill>
              </a:rPr>
              <a:t>dwingt</a:t>
            </a:r>
            <a:r>
              <a:rPr lang="en-US" sz="2400" dirty="0" smtClean="0">
                <a:solidFill>
                  <a:prstClr val="white"/>
                </a:solidFill>
              </a:rPr>
              <a:t> de </a:t>
            </a:r>
            <a:r>
              <a:rPr lang="en-US" sz="2400" dirty="0" err="1" smtClean="0">
                <a:solidFill>
                  <a:prstClr val="white"/>
                </a:solidFill>
              </a:rPr>
              <a:t>landen</a:t>
            </a:r>
            <a:r>
              <a:rPr lang="en-US" sz="2400" dirty="0" smtClean="0">
                <a:solidFill>
                  <a:prstClr val="white"/>
                </a:solidFill>
              </a:rPr>
              <a:t> om </a:t>
            </a:r>
            <a:r>
              <a:rPr lang="en-US" sz="2400" dirty="0" err="1" smtClean="0">
                <a:solidFill>
                  <a:prstClr val="white"/>
                </a:solidFill>
              </a:rPr>
              <a:t>samen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werken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bij</a:t>
            </a:r>
            <a:r>
              <a:rPr lang="en-US" sz="2400" dirty="0" smtClean="0">
                <a:solidFill>
                  <a:prstClr val="white"/>
                </a:solidFill>
              </a:rPr>
              <a:t> het </a:t>
            </a:r>
            <a:r>
              <a:rPr lang="en-US" sz="2400" dirty="0" err="1" smtClean="0">
                <a:solidFill>
                  <a:prstClr val="white"/>
                </a:solidFill>
              </a:rPr>
              <a:t>besteden</a:t>
            </a:r>
            <a:r>
              <a:rPr lang="en-US" sz="2400" dirty="0" smtClean="0">
                <a:solidFill>
                  <a:prstClr val="white"/>
                </a:solidFill>
              </a:rPr>
              <a:t> van het geld.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Begin </a:t>
            </a:r>
            <a:r>
              <a:rPr lang="en-US" sz="2400" dirty="0" err="1" smtClean="0">
                <a:solidFill>
                  <a:prstClr val="white"/>
                </a:solidFill>
              </a:rPr>
              <a:t>Europese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samenwerking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758" y="5368868"/>
            <a:ext cx="926416" cy="861392"/>
          </a:xfrm>
          <a:prstGeom prst="rect">
            <a:avLst/>
          </a:prstGeom>
        </p:spPr>
      </p:pic>
      <p:pic>
        <p:nvPicPr>
          <p:cNvPr id="1026" name="Picture 2" descr="http://www.google.nl/url?sa=i&amp;source=imgres&amp;cd=&amp;ved=0CAkQjBwwAA&amp;url=http%3A%2F%2Fmarshallfoundation.org%2Flibrary%2Fwp-content%2Fuploads%2Fsites%2F16%2F2014%2F04%2F1010.jpg&amp;ei=0mlxVf-pOu_B7Abe4YPwCg&amp;psig=AFQjCNFTU98NZAzFj2mtLtcEPfMKChDl8A&amp;ust=14335824190341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38" y="676275"/>
            <a:ext cx="3409061" cy="46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oogle.nl/url?sa=i&amp;source=imgres&amp;cd=&amp;ved=0CAkQjBwwAA&amp;url=http%3A%2F%2Fle-bohemien.net%2Fwp-content%2Fuploads%2FMarshallplan.jpg&amp;ei=32lxVY2nKqKR7Aa4i4KoAw&amp;psig=AFQjCNH1PjtZBMVSUlkRWqz5VZk_vB34oQ&amp;ust=14335824317703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15" y="4483997"/>
            <a:ext cx="4518025" cy="23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nl/url?sa=i&amp;source=imgres&amp;cd=&amp;ved=0CAkQjBwwAA&amp;url=http%3A%2F%2Fmarshallfoundation.org%2Flibrary%2Fwp-content%2Fuploads%2Fsites%2F16%2F2014%2F04%2F1010.jpg&amp;ei=0mlxVf-pOu_B7Abe4YPwCg&amp;psig=AFQjCNFTU98NZAzFj2mtLtcEPfMKChDl8A&amp;ust=143358241903412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r="39880" b="15461"/>
          <a:stretch/>
        </p:blipFill>
        <p:spPr bwMode="auto">
          <a:xfrm>
            <a:off x="0" y="0"/>
            <a:ext cx="3118338" cy="685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116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281014" y="412789"/>
            <a:ext cx="86061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1951 </a:t>
            </a:r>
            <a:r>
              <a:rPr lang="en-US" sz="2400" dirty="0" err="1" smtClean="0">
                <a:solidFill>
                  <a:prstClr val="white"/>
                </a:solidFill>
              </a:rPr>
              <a:t>Oprichting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u="sng" dirty="0" smtClean="0">
                <a:solidFill>
                  <a:prstClr val="white"/>
                </a:solidFill>
              </a:rPr>
              <a:t>EGKS (</a:t>
            </a:r>
            <a:r>
              <a:rPr lang="en-US" sz="2400" u="sng" dirty="0" err="1" smtClean="0">
                <a:solidFill>
                  <a:prstClr val="white"/>
                </a:solidFill>
              </a:rPr>
              <a:t>Europese</a:t>
            </a:r>
            <a:r>
              <a:rPr lang="en-US" sz="2400" u="sng" dirty="0" smtClean="0">
                <a:solidFill>
                  <a:prstClr val="white"/>
                </a:solidFill>
              </a:rPr>
              <a:t> </a:t>
            </a:r>
            <a:r>
              <a:rPr lang="en-US" sz="2400" u="sng" dirty="0" err="1" smtClean="0">
                <a:solidFill>
                  <a:prstClr val="white"/>
                </a:solidFill>
              </a:rPr>
              <a:t>Gemeenschap</a:t>
            </a:r>
            <a:r>
              <a:rPr lang="en-US" sz="2400" u="sng" dirty="0" smtClean="0">
                <a:solidFill>
                  <a:prstClr val="white"/>
                </a:solidFill>
              </a:rPr>
              <a:t> </a:t>
            </a:r>
            <a:r>
              <a:rPr lang="en-US" sz="2400" u="sng" dirty="0" err="1" smtClean="0">
                <a:solidFill>
                  <a:prstClr val="white"/>
                </a:solidFill>
              </a:rPr>
              <a:t>voor</a:t>
            </a:r>
            <a:r>
              <a:rPr lang="en-US" sz="2400" u="sng" dirty="0" smtClean="0">
                <a:solidFill>
                  <a:prstClr val="white"/>
                </a:solidFill>
              </a:rPr>
              <a:t> </a:t>
            </a:r>
            <a:r>
              <a:rPr lang="en-US" sz="2400" u="sng" dirty="0" err="1" smtClean="0">
                <a:solidFill>
                  <a:prstClr val="white"/>
                </a:solidFill>
              </a:rPr>
              <a:t>Kolen</a:t>
            </a:r>
            <a:r>
              <a:rPr lang="en-US" sz="2400" u="sng" dirty="0" smtClean="0">
                <a:solidFill>
                  <a:prstClr val="white"/>
                </a:solidFill>
              </a:rPr>
              <a:t> </a:t>
            </a:r>
            <a:r>
              <a:rPr lang="en-US" sz="2400" u="sng" dirty="0" err="1" smtClean="0">
                <a:solidFill>
                  <a:prstClr val="white"/>
                </a:solidFill>
              </a:rPr>
              <a:t>en</a:t>
            </a:r>
            <a:r>
              <a:rPr lang="en-US" sz="2400" u="sng" dirty="0" smtClean="0">
                <a:solidFill>
                  <a:prstClr val="white"/>
                </a:solidFill>
              </a:rPr>
              <a:t> </a:t>
            </a:r>
            <a:r>
              <a:rPr lang="en-US" sz="2400" u="sng" dirty="0" err="1" smtClean="0">
                <a:solidFill>
                  <a:prstClr val="white"/>
                </a:solidFill>
              </a:rPr>
              <a:t>Staal</a:t>
            </a:r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20" y="951589"/>
            <a:ext cx="926416" cy="861392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3186240" y="1917700"/>
            <a:ext cx="52973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prstClr val="white"/>
                </a:solidFill>
              </a:rPr>
              <a:t>Frankrijk</a:t>
            </a:r>
            <a:r>
              <a:rPr lang="en-US" sz="2000" dirty="0">
                <a:solidFill>
                  <a:prstClr val="white"/>
                </a:solidFill>
              </a:rPr>
              <a:t>, BRD (West-</a:t>
            </a:r>
            <a:r>
              <a:rPr lang="en-US" sz="2000" dirty="0" err="1">
                <a:solidFill>
                  <a:prstClr val="white"/>
                </a:solidFill>
              </a:rPr>
              <a:t>Duitsland</a:t>
            </a:r>
            <a:r>
              <a:rPr lang="en-US" sz="2000" dirty="0">
                <a:solidFill>
                  <a:prstClr val="white"/>
                </a:solidFill>
              </a:rPr>
              <a:t>), </a:t>
            </a:r>
            <a:r>
              <a:rPr lang="en-US" sz="2000" dirty="0" err="1">
                <a:solidFill>
                  <a:prstClr val="white"/>
                </a:solidFill>
              </a:rPr>
              <a:t>Italie</a:t>
            </a:r>
            <a:r>
              <a:rPr lang="en-US" sz="2000" dirty="0">
                <a:solidFill>
                  <a:prstClr val="white"/>
                </a:solidFill>
              </a:rPr>
              <a:t>, </a:t>
            </a:r>
            <a:r>
              <a:rPr lang="en-US" sz="2000" dirty="0" err="1">
                <a:solidFill>
                  <a:prstClr val="white"/>
                </a:solidFill>
              </a:rPr>
              <a:t>Belgie</a:t>
            </a:r>
            <a:r>
              <a:rPr lang="en-US" sz="2000" dirty="0">
                <a:solidFill>
                  <a:prstClr val="white"/>
                </a:solidFill>
              </a:rPr>
              <a:t>, Luxemburg </a:t>
            </a:r>
            <a:r>
              <a:rPr lang="en-US" sz="2000" dirty="0" err="1">
                <a:solidFill>
                  <a:prstClr val="white"/>
                </a:solidFill>
              </a:rPr>
              <a:t>en</a:t>
            </a:r>
            <a:r>
              <a:rPr lang="en-US" sz="2000" dirty="0">
                <a:solidFill>
                  <a:prstClr val="white"/>
                </a:solidFill>
              </a:rPr>
              <a:t> Nederland </a:t>
            </a:r>
            <a:r>
              <a:rPr lang="en-US" sz="2000" dirty="0" err="1">
                <a:solidFill>
                  <a:prstClr val="white"/>
                </a:solidFill>
              </a:rPr>
              <a:t>gaan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samen</a:t>
            </a:r>
            <a:r>
              <a:rPr lang="en-US" sz="2000" dirty="0">
                <a:solidFill>
                  <a:prstClr val="white"/>
                </a:solidFill>
              </a:rPr>
              <a:t> de </a:t>
            </a:r>
            <a:r>
              <a:rPr lang="en-US" sz="2000" dirty="0" err="1">
                <a:solidFill>
                  <a:prstClr val="white"/>
                </a:solidFill>
              </a:rPr>
              <a:t>staal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kolen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productie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beheren</a:t>
            </a:r>
            <a:r>
              <a:rPr lang="en-US" sz="2000" dirty="0">
                <a:solidFill>
                  <a:prstClr val="white"/>
                </a:solidFill>
              </a:rPr>
              <a:t>. 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>
                <a:solidFill>
                  <a:prstClr val="white"/>
                </a:solidFill>
              </a:rPr>
              <a:t>Drie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redenen</a:t>
            </a:r>
            <a:r>
              <a:rPr lang="en-US" sz="2000" dirty="0">
                <a:solidFill>
                  <a:prstClr val="white"/>
                </a:solidFill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prstClr val="white"/>
                </a:solidFill>
              </a:rPr>
              <a:t>Meer </a:t>
            </a:r>
            <a:r>
              <a:rPr lang="en-US" sz="2000" dirty="0" err="1">
                <a:solidFill>
                  <a:prstClr val="white"/>
                </a:solidFill>
              </a:rPr>
              <a:t>produceren</a:t>
            </a:r>
            <a:r>
              <a:rPr lang="en-US" sz="2000" dirty="0">
                <a:solidFill>
                  <a:prstClr val="white"/>
                </a:solidFill>
              </a:rPr>
              <a:t>, </a:t>
            </a:r>
            <a:r>
              <a:rPr lang="en-US" sz="2000" dirty="0" err="1">
                <a:solidFill>
                  <a:prstClr val="white"/>
                </a:solidFill>
              </a:rPr>
              <a:t>staal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kolen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waren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nodig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voor</a:t>
            </a:r>
            <a:r>
              <a:rPr lang="en-US" sz="2000" dirty="0">
                <a:solidFill>
                  <a:prstClr val="white"/>
                </a:solidFill>
              </a:rPr>
              <a:t> de </a:t>
            </a:r>
            <a:r>
              <a:rPr lang="en-US" sz="2000" dirty="0" err="1">
                <a:solidFill>
                  <a:prstClr val="white"/>
                </a:solidFill>
              </a:rPr>
              <a:t>wederopbouw</a:t>
            </a:r>
            <a:r>
              <a:rPr lang="en-US" sz="2000" dirty="0">
                <a:solidFill>
                  <a:prstClr val="white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solidFill>
                  <a:prstClr val="white"/>
                </a:solidFill>
              </a:rPr>
              <a:t>Eerlijk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verdelen</a:t>
            </a:r>
            <a:r>
              <a:rPr lang="en-US" sz="2000" dirty="0">
                <a:solidFill>
                  <a:prstClr val="white"/>
                </a:solidFill>
              </a:rPr>
              <a:t> van </a:t>
            </a:r>
            <a:r>
              <a:rPr lang="en-US" sz="2000" dirty="0" err="1">
                <a:solidFill>
                  <a:prstClr val="white"/>
                </a:solidFill>
              </a:rPr>
              <a:t>kolen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staal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markt</a:t>
            </a:r>
            <a:r>
              <a:rPr lang="en-US" sz="2000" dirty="0">
                <a:solidFill>
                  <a:prstClr val="white"/>
                </a:solidFill>
              </a:rPr>
              <a:t> het </a:t>
            </a:r>
            <a:r>
              <a:rPr lang="en-US" sz="2000" dirty="0" err="1">
                <a:solidFill>
                  <a:prstClr val="white"/>
                </a:solidFill>
              </a:rPr>
              <a:t>moeilijk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voor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een</a:t>
            </a:r>
            <a:r>
              <a:rPr lang="en-US" sz="2000" dirty="0">
                <a:solidFill>
                  <a:prstClr val="white"/>
                </a:solidFill>
              </a:rPr>
              <a:t> land om </a:t>
            </a:r>
            <a:r>
              <a:rPr lang="en-US" sz="2000" dirty="0" err="1">
                <a:solidFill>
                  <a:prstClr val="white"/>
                </a:solidFill>
              </a:rPr>
              <a:t>een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groot</a:t>
            </a:r>
            <a:r>
              <a:rPr lang="en-US" sz="2000" dirty="0">
                <a:solidFill>
                  <a:prstClr val="white"/>
                </a:solidFill>
              </a:rPr>
              <a:t> leger op </a:t>
            </a:r>
            <a:r>
              <a:rPr lang="en-US" sz="2000" dirty="0" err="1">
                <a:solidFill>
                  <a:prstClr val="white"/>
                </a:solidFill>
              </a:rPr>
              <a:t>te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bouwen</a:t>
            </a:r>
            <a:r>
              <a:rPr lang="en-US" sz="2000" dirty="0">
                <a:solidFill>
                  <a:prstClr val="white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solidFill>
                  <a:prstClr val="white"/>
                </a:solidFill>
              </a:rPr>
              <a:t>Samen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stonden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ze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sterker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tegenover</a:t>
            </a:r>
            <a:r>
              <a:rPr lang="en-US" sz="2000" dirty="0">
                <a:solidFill>
                  <a:prstClr val="white"/>
                </a:solidFill>
              </a:rPr>
              <a:t> de SU.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De </a:t>
            </a:r>
            <a:r>
              <a:rPr lang="en-US" sz="2000" u="sng" dirty="0" err="1">
                <a:solidFill>
                  <a:prstClr val="white"/>
                </a:solidFill>
              </a:rPr>
              <a:t>Supranationale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autorieit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regelde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dit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alles</a:t>
            </a:r>
            <a:r>
              <a:rPr lang="en-US" sz="2000" dirty="0">
                <a:solidFill>
                  <a:prstClr val="white"/>
                </a:solidFill>
              </a:rPr>
              <a:t>. </a:t>
            </a:r>
            <a:r>
              <a:rPr lang="en-US" sz="2000" dirty="0" err="1">
                <a:solidFill>
                  <a:prstClr val="white"/>
                </a:solidFill>
              </a:rPr>
              <a:t>Er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kwam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een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u="sng" dirty="0" err="1">
                <a:solidFill>
                  <a:prstClr val="white"/>
                </a:solidFill>
              </a:rPr>
              <a:t>Europees</a:t>
            </a:r>
            <a:r>
              <a:rPr lang="en-US" sz="2000" u="sng" dirty="0">
                <a:solidFill>
                  <a:prstClr val="white"/>
                </a:solidFill>
              </a:rPr>
              <a:t> </a:t>
            </a:r>
            <a:r>
              <a:rPr lang="en-US" sz="2000" u="sng" dirty="0" err="1">
                <a:solidFill>
                  <a:prstClr val="white"/>
                </a:solidFill>
              </a:rPr>
              <a:t>Parlement</a:t>
            </a:r>
            <a:r>
              <a:rPr lang="en-US" sz="2000" dirty="0">
                <a:solidFill>
                  <a:prstClr val="white"/>
                </a:solidFill>
              </a:rPr>
              <a:t>, </a:t>
            </a:r>
            <a:r>
              <a:rPr lang="en-US" sz="2000" dirty="0" err="1">
                <a:solidFill>
                  <a:prstClr val="white"/>
                </a:solidFill>
              </a:rPr>
              <a:t>samengesteld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uit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leden</a:t>
            </a:r>
            <a:r>
              <a:rPr lang="en-US" sz="2000" dirty="0">
                <a:solidFill>
                  <a:prstClr val="white"/>
                </a:solidFill>
              </a:rPr>
              <a:t> van </a:t>
            </a:r>
            <a:r>
              <a:rPr lang="en-US" sz="2000" dirty="0" err="1">
                <a:solidFill>
                  <a:prstClr val="white"/>
                </a:solidFill>
              </a:rPr>
              <a:t>alle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landen</a:t>
            </a:r>
            <a:r>
              <a:rPr lang="en-US" sz="2000" dirty="0">
                <a:solidFill>
                  <a:prstClr val="white"/>
                </a:solidFill>
              </a:rPr>
              <a:t>, om </a:t>
            </a:r>
            <a:r>
              <a:rPr lang="en-US" sz="2000" dirty="0" err="1">
                <a:solidFill>
                  <a:prstClr val="white"/>
                </a:solidFill>
              </a:rPr>
              <a:t>alles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te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controleren</a:t>
            </a:r>
            <a:r>
              <a:rPr lang="en-US" sz="20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2050" name="Picture 2" descr="http://upload.wikimedia.org/wikipedia/commons/a/a6/ECSC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593" y="1917700"/>
            <a:ext cx="3344106" cy="36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nl/url?sa=i&amp;source=imgres&amp;cd=&amp;ved=0CAkQjBwwAA&amp;url=http%3A%2F%2Fmarshallfoundation.org%2Flibrary%2Fwp-content%2Fuploads%2Fsites%2F16%2F2014%2F04%2F1010.jpg&amp;ei=0mlxVf-pOu_B7Abe4YPwCg&amp;psig=AFQjCNFTU98NZAzFj2mtLtcEPfMKChDl8A&amp;ust=143358241903412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r="39880" b="15461"/>
          <a:stretch/>
        </p:blipFill>
        <p:spPr bwMode="auto">
          <a:xfrm>
            <a:off x="0" y="0"/>
            <a:ext cx="3118338" cy="685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56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117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281014" y="412789"/>
            <a:ext cx="86061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1957: </a:t>
            </a:r>
            <a:r>
              <a:rPr lang="en-US" sz="2400" dirty="0" err="1" smtClean="0">
                <a:solidFill>
                  <a:prstClr val="white"/>
                </a:solidFill>
              </a:rPr>
              <a:t>oprichting</a:t>
            </a:r>
            <a:r>
              <a:rPr lang="en-US" sz="2400" dirty="0" smtClean="0">
                <a:solidFill>
                  <a:prstClr val="white"/>
                </a:solidFill>
              </a:rPr>
              <a:t> EEG: </a:t>
            </a:r>
            <a:r>
              <a:rPr lang="en-US" sz="2400" u="sng" dirty="0" err="1" smtClean="0">
                <a:solidFill>
                  <a:prstClr val="white"/>
                </a:solidFill>
              </a:rPr>
              <a:t>Europese</a:t>
            </a:r>
            <a:r>
              <a:rPr lang="en-US" sz="2400" u="sng" dirty="0" smtClean="0">
                <a:solidFill>
                  <a:prstClr val="white"/>
                </a:solidFill>
              </a:rPr>
              <a:t> </a:t>
            </a:r>
            <a:r>
              <a:rPr lang="en-US" sz="2400" u="sng" dirty="0" err="1" smtClean="0">
                <a:solidFill>
                  <a:prstClr val="white"/>
                </a:solidFill>
              </a:rPr>
              <a:t>Economische</a:t>
            </a:r>
            <a:r>
              <a:rPr lang="en-US" sz="2400" u="sng" dirty="0" smtClean="0">
                <a:solidFill>
                  <a:prstClr val="white"/>
                </a:solidFill>
              </a:rPr>
              <a:t> </a:t>
            </a:r>
            <a:r>
              <a:rPr lang="en-US" sz="2400" u="sng" dirty="0" err="1" smtClean="0">
                <a:solidFill>
                  <a:prstClr val="white"/>
                </a:solidFill>
              </a:rPr>
              <a:t>gemeenschap</a:t>
            </a:r>
            <a:endParaRPr lang="en-US" sz="2400" u="sng" dirty="0" smtClean="0">
              <a:solidFill>
                <a:prstClr val="white"/>
              </a:solidFill>
            </a:endParaRPr>
          </a:p>
          <a:p>
            <a:endParaRPr lang="en-US" sz="2400" u="sng" dirty="0">
              <a:solidFill>
                <a:prstClr val="white"/>
              </a:solidFill>
            </a:endParaRPr>
          </a:p>
          <a:p>
            <a:endParaRPr lang="en-US" sz="2400" u="sng" dirty="0" smtClean="0">
              <a:solidFill>
                <a:prstClr val="white"/>
              </a:solidFill>
            </a:endParaRPr>
          </a:p>
          <a:p>
            <a:endParaRPr lang="en-US" sz="2400" u="sng" dirty="0">
              <a:solidFill>
                <a:prstClr val="white"/>
              </a:solidFill>
            </a:endParaRPr>
          </a:p>
          <a:p>
            <a:endParaRPr lang="en-US" sz="2400" u="sng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88" y="993711"/>
            <a:ext cx="926416" cy="861392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3179414" y="2490280"/>
            <a:ext cx="26498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De EEG </a:t>
            </a:r>
            <a:r>
              <a:rPr lang="en-US" sz="2400" dirty="0" err="1">
                <a:solidFill>
                  <a:prstClr val="white"/>
                </a:solidFill>
              </a:rPr>
              <a:t>regelt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niet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alleen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kolen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staal</a:t>
            </a:r>
            <a:r>
              <a:rPr lang="en-US" sz="2400" dirty="0">
                <a:solidFill>
                  <a:prstClr val="white"/>
                </a:solidFill>
              </a:rPr>
              <a:t>, maar </a:t>
            </a:r>
            <a:r>
              <a:rPr lang="en-US" sz="2400" dirty="0" err="1">
                <a:solidFill>
                  <a:prstClr val="white"/>
                </a:solidFill>
              </a:rPr>
              <a:t>ook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alle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andere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goederen</a:t>
            </a:r>
            <a:r>
              <a:rPr lang="en-US" sz="2400" dirty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>
                <a:solidFill>
                  <a:prstClr val="white"/>
                </a:solidFill>
              </a:rPr>
              <a:t>Ook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kwam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er</a:t>
            </a:r>
            <a:r>
              <a:rPr lang="en-US" sz="2400" dirty="0">
                <a:solidFill>
                  <a:prstClr val="white"/>
                </a:solidFill>
              </a:rPr>
              <a:t> de </a:t>
            </a:r>
            <a:r>
              <a:rPr lang="en-US" sz="2400" u="sng" dirty="0" err="1">
                <a:solidFill>
                  <a:prstClr val="white"/>
                </a:solidFill>
              </a:rPr>
              <a:t>Europese</a:t>
            </a:r>
            <a:r>
              <a:rPr lang="en-US" sz="2400" u="sng" dirty="0">
                <a:solidFill>
                  <a:prstClr val="white"/>
                </a:solidFill>
              </a:rPr>
              <a:t> </a:t>
            </a:r>
            <a:r>
              <a:rPr lang="en-US" sz="2400" u="sng" dirty="0" err="1">
                <a:solidFill>
                  <a:prstClr val="white"/>
                </a:solidFill>
              </a:rPr>
              <a:t>gemeenschap</a:t>
            </a:r>
            <a:r>
              <a:rPr lang="en-US" sz="2400" u="sng" dirty="0">
                <a:solidFill>
                  <a:prstClr val="white"/>
                </a:solidFill>
              </a:rPr>
              <a:t> </a:t>
            </a:r>
            <a:r>
              <a:rPr lang="en-US" sz="2400" u="sng" dirty="0" err="1">
                <a:solidFill>
                  <a:prstClr val="white"/>
                </a:solidFill>
              </a:rPr>
              <a:t>voor</a:t>
            </a:r>
            <a:r>
              <a:rPr lang="en-US" sz="2400" u="sng" dirty="0">
                <a:solidFill>
                  <a:prstClr val="white"/>
                </a:solidFill>
              </a:rPr>
              <a:t> </a:t>
            </a:r>
            <a:r>
              <a:rPr lang="en-US" sz="2400" u="sng" dirty="0" err="1">
                <a:solidFill>
                  <a:prstClr val="white"/>
                </a:solidFill>
              </a:rPr>
              <a:t>Autoomenergie</a:t>
            </a:r>
            <a:r>
              <a:rPr lang="en-US" sz="24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3076" name="Picture 4" descr="http://upload.wikimedia.org/wikipedia/commons/1/1d/EEC_Enlargement_grou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448" y="2083703"/>
            <a:ext cx="509111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nl/url?sa=i&amp;source=imgres&amp;cd=&amp;ved=0CAkQjBwwAA&amp;url=http%3A%2F%2Fmarshallfoundation.org%2Flibrary%2Fwp-content%2Fuploads%2Fsites%2F16%2F2014%2F04%2F1010.jpg&amp;ei=0mlxVf-pOu_B7Abe4YPwCg&amp;psig=AFQjCNFTU98NZAzFj2mtLtcEPfMKChDl8A&amp;ust=143358241903412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r="39880" b="15461"/>
          <a:stretch/>
        </p:blipFill>
        <p:spPr bwMode="auto">
          <a:xfrm>
            <a:off x="0" y="0"/>
            <a:ext cx="3118338" cy="685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5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118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281014" y="412789"/>
            <a:ext cx="86061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1967: EGKS, EEG </a:t>
            </a:r>
            <a:r>
              <a:rPr lang="en-US" sz="2400" dirty="0" err="1" smtClean="0">
                <a:solidFill>
                  <a:prstClr val="white"/>
                </a:solidFill>
              </a:rPr>
              <a:t>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EurAtom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worden</a:t>
            </a:r>
            <a:r>
              <a:rPr lang="en-US" sz="2400" dirty="0" smtClean="0">
                <a:solidFill>
                  <a:prstClr val="white"/>
                </a:solidFill>
              </a:rPr>
              <a:t> de EG: </a:t>
            </a:r>
            <a:r>
              <a:rPr lang="en-US" sz="2400" u="sng" dirty="0" err="1" smtClean="0">
                <a:solidFill>
                  <a:prstClr val="white"/>
                </a:solidFill>
              </a:rPr>
              <a:t>Europese</a:t>
            </a:r>
            <a:r>
              <a:rPr lang="en-US" sz="2400" u="sng" dirty="0" smtClean="0">
                <a:solidFill>
                  <a:prstClr val="white"/>
                </a:solidFill>
              </a:rPr>
              <a:t> </a:t>
            </a:r>
            <a:r>
              <a:rPr lang="en-US" sz="2400" u="sng" dirty="0" err="1" smtClean="0">
                <a:solidFill>
                  <a:prstClr val="white"/>
                </a:solidFill>
              </a:rPr>
              <a:t>gemeenschap</a:t>
            </a:r>
            <a:r>
              <a:rPr lang="en-US" sz="2400" u="sng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u="sng" dirty="0">
              <a:solidFill>
                <a:prstClr val="white"/>
              </a:solidFill>
            </a:endParaRPr>
          </a:p>
          <a:p>
            <a:endParaRPr lang="en-US" sz="2400" u="sng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40" y="1222311"/>
            <a:ext cx="926416" cy="861392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63" y="1726266"/>
            <a:ext cx="4374736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hoek 1"/>
          <p:cNvSpPr/>
          <p:nvPr/>
        </p:nvSpPr>
        <p:spPr>
          <a:xfrm>
            <a:off x="3281014" y="2425749"/>
            <a:ext cx="34164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1990: </a:t>
            </a:r>
            <a:r>
              <a:rPr lang="en-US" sz="2400" u="sng" dirty="0" err="1">
                <a:solidFill>
                  <a:prstClr val="white"/>
                </a:solidFill>
              </a:rPr>
              <a:t>Verdrag</a:t>
            </a:r>
            <a:r>
              <a:rPr lang="en-US" sz="2400" u="sng" dirty="0">
                <a:solidFill>
                  <a:prstClr val="white"/>
                </a:solidFill>
              </a:rPr>
              <a:t> van Schengen</a:t>
            </a:r>
            <a:r>
              <a:rPr lang="en-US" sz="2400" dirty="0">
                <a:solidFill>
                  <a:prstClr val="white"/>
                </a:solidFill>
              </a:rPr>
              <a:t>. </a:t>
            </a:r>
            <a:r>
              <a:rPr lang="en-US" sz="2400" dirty="0" err="1">
                <a:solidFill>
                  <a:prstClr val="white"/>
                </a:solidFill>
              </a:rPr>
              <a:t>Personen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goederen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mogen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vrij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reizen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tussen</a:t>
            </a:r>
            <a:r>
              <a:rPr lang="en-US" sz="2400" dirty="0">
                <a:solidFill>
                  <a:prstClr val="white"/>
                </a:solidFill>
              </a:rPr>
              <a:t> de </a:t>
            </a:r>
            <a:r>
              <a:rPr lang="en-US" sz="2400" dirty="0" err="1">
                <a:solidFill>
                  <a:prstClr val="white"/>
                </a:solidFill>
              </a:rPr>
              <a:t>lidstaten</a:t>
            </a:r>
            <a:r>
              <a:rPr lang="en-US" sz="2400" dirty="0">
                <a:solidFill>
                  <a:prstClr val="white"/>
                </a:solidFill>
              </a:rPr>
              <a:t>. </a:t>
            </a:r>
            <a:r>
              <a:rPr lang="en-US" sz="2400" dirty="0" err="1">
                <a:solidFill>
                  <a:prstClr val="white"/>
                </a:solidFill>
              </a:rPr>
              <a:t>Geen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grenscontroles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meer</a:t>
            </a:r>
            <a:r>
              <a:rPr lang="en-US" sz="24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10" name="Picture 2" descr="http://www.google.nl/url?sa=i&amp;source=imgres&amp;cd=&amp;ved=0CAkQjBwwAA&amp;url=http%3A%2F%2Fmarshallfoundation.org%2Flibrary%2Fwp-content%2Fuploads%2Fsites%2F16%2F2014%2F04%2F1010.jpg&amp;ei=0mlxVf-pOu_B7Abe4YPwCg&amp;psig=AFQjCNFTU98NZAzFj2mtLtcEPfMKChDl8A&amp;ust=143358241903412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r="39880" b="15461"/>
          <a:stretch/>
        </p:blipFill>
        <p:spPr bwMode="auto">
          <a:xfrm>
            <a:off x="0" y="0"/>
            <a:ext cx="3118338" cy="685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119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281014" y="412789"/>
            <a:ext cx="86061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1994: </a:t>
            </a:r>
            <a:r>
              <a:rPr lang="en-US" sz="2400" dirty="0" err="1" smtClean="0">
                <a:solidFill>
                  <a:prstClr val="white"/>
                </a:solidFill>
              </a:rPr>
              <a:t>Verdrag</a:t>
            </a:r>
            <a:r>
              <a:rPr lang="en-US" sz="2400" dirty="0" smtClean="0">
                <a:solidFill>
                  <a:prstClr val="white"/>
                </a:solidFill>
              </a:rPr>
              <a:t> van Maastricht </a:t>
            </a:r>
            <a:r>
              <a:rPr lang="en-US" sz="2400" dirty="0" err="1" smtClean="0">
                <a:solidFill>
                  <a:prstClr val="white"/>
                </a:solidFill>
              </a:rPr>
              <a:t>maakt</a:t>
            </a:r>
            <a:r>
              <a:rPr lang="en-US" sz="2400" dirty="0" smtClean="0">
                <a:solidFill>
                  <a:prstClr val="white"/>
                </a:solidFill>
              </a:rPr>
              <a:t> de EG de EU: </a:t>
            </a:r>
            <a:r>
              <a:rPr lang="en-US" sz="2400" u="sng" dirty="0" err="1" smtClean="0">
                <a:solidFill>
                  <a:prstClr val="white"/>
                </a:solidFill>
              </a:rPr>
              <a:t>Europese</a:t>
            </a:r>
            <a:r>
              <a:rPr lang="en-US" sz="2400" u="sng" dirty="0" smtClean="0">
                <a:solidFill>
                  <a:prstClr val="white"/>
                </a:solidFill>
              </a:rPr>
              <a:t> </a:t>
            </a:r>
            <a:r>
              <a:rPr lang="en-US" sz="2400" u="sng" dirty="0" err="1" smtClean="0">
                <a:solidFill>
                  <a:prstClr val="white"/>
                </a:solidFill>
              </a:rPr>
              <a:t>Unie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  <a:endParaRPr lang="en-US" sz="2400" u="sng" dirty="0" smtClean="0">
              <a:solidFill>
                <a:prstClr val="white"/>
              </a:solidFill>
            </a:endParaRPr>
          </a:p>
          <a:p>
            <a:endParaRPr lang="en-US" sz="2400" u="sng" dirty="0">
              <a:solidFill>
                <a:prstClr val="white"/>
              </a:solidFill>
            </a:endParaRPr>
          </a:p>
          <a:p>
            <a:endParaRPr lang="en-US" sz="2400" u="sng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40" y="1222311"/>
            <a:ext cx="926416" cy="861392"/>
          </a:xfrm>
          <a:prstGeom prst="rect">
            <a:avLst/>
          </a:prstGeom>
        </p:spPr>
      </p:pic>
      <p:pic>
        <p:nvPicPr>
          <p:cNvPr id="6" name="Picture 2" descr="http://upload.wikimedia.org/wikipedia/commons/e/ed/Enlargement_of_the_European_Union_77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150128"/>
            <a:ext cx="4181476" cy="41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3395663" y="2505670"/>
            <a:ext cx="37649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De EU </a:t>
            </a:r>
            <a:r>
              <a:rPr lang="en-US" sz="2400" dirty="0" err="1">
                <a:solidFill>
                  <a:prstClr val="white"/>
                </a:solidFill>
              </a:rPr>
              <a:t>krijgt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een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gezamelijke</a:t>
            </a:r>
            <a:r>
              <a:rPr lang="en-US" sz="2400" dirty="0">
                <a:solidFill>
                  <a:prstClr val="white"/>
                </a:solidFill>
              </a:rPr>
              <a:t> munt.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>
                <a:solidFill>
                  <a:prstClr val="white"/>
                </a:solidFill>
              </a:rPr>
              <a:t>Gaat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een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gezamelijk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beleid</a:t>
            </a:r>
            <a:r>
              <a:rPr lang="en-US" sz="2400" dirty="0">
                <a:solidFill>
                  <a:prstClr val="white"/>
                </a:solidFill>
              </a:rPr>
              <a:t> op </a:t>
            </a:r>
            <a:r>
              <a:rPr lang="en-US" sz="2400" dirty="0" err="1">
                <a:solidFill>
                  <a:prstClr val="white"/>
                </a:solidFill>
              </a:rPr>
              <a:t>politiek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buitenland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voeren</a:t>
            </a:r>
            <a:r>
              <a:rPr lang="en-US" sz="2400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10" name="Picture 2" descr="http://www.google.nl/url?sa=i&amp;source=imgres&amp;cd=&amp;ved=0CAkQjBwwAA&amp;url=http%3A%2F%2Fmarshallfoundation.org%2Flibrary%2Fwp-content%2Fuploads%2Fsites%2F16%2F2014%2F04%2F1010.jpg&amp;ei=0mlxVf-pOu_B7Abe4YPwCg&amp;psig=AFQjCNFTU98NZAzFj2mtLtcEPfMKChDl8A&amp;ust=143358241903412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r="39880" b="15461"/>
          <a:stretch/>
        </p:blipFill>
        <p:spPr bwMode="auto">
          <a:xfrm>
            <a:off x="0" y="0"/>
            <a:ext cx="3118338" cy="685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8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12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323771" y="1372484"/>
            <a:ext cx="8142515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Wat is het idee van het communisme?</a:t>
            </a: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Productiemiddelen = macht.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Wie de productie in handen heeft (baas van een fabriek, eigenaar van veel grond) heeft de macht. </a:t>
            </a: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u="sng" dirty="0" smtClean="0">
                <a:solidFill>
                  <a:schemeClr val="bg1"/>
                </a:solidFill>
                <a:sym typeface="Wingdings" pitchFamily="2" charset="2"/>
              </a:rPr>
              <a:t>Proletariaat</a:t>
            </a: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: zij die niks hebben.</a:t>
            </a:r>
          </a:p>
          <a:p>
            <a:r>
              <a:rPr lang="nl-NL" sz="2400" u="sng" dirty="0" smtClean="0">
                <a:solidFill>
                  <a:schemeClr val="bg1"/>
                </a:solidFill>
                <a:sym typeface="Wingdings" pitchFamily="2" charset="2"/>
              </a:rPr>
              <a:t>Bourgeoisie</a:t>
            </a: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: zij die geld, productie en macht bezitten.</a:t>
            </a:r>
            <a:endParaRPr lang="nl-NL" sz="2400" u="sng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sz="2400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3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120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281014" y="412789"/>
            <a:ext cx="860618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Uitbreiding</a:t>
            </a:r>
            <a:r>
              <a:rPr lang="en-US" sz="2400" dirty="0" smtClean="0">
                <a:solidFill>
                  <a:prstClr val="white"/>
                </a:solidFill>
              </a:rPr>
              <a:t> EU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400" dirty="0" smtClean="0">
                <a:solidFill>
                  <a:prstClr val="white"/>
                </a:solidFill>
              </a:rPr>
              <a:t>1973 Denemarken, </a:t>
            </a:r>
            <a:r>
              <a:rPr lang="nl-NL" sz="2400" dirty="0">
                <a:solidFill>
                  <a:prstClr val="white"/>
                </a:solidFill>
              </a:rPr>
              <a:t>Ierland en het Verenigd Koninkrijk toe tot de </a:t>
            </a:r>
          </a:p>
          <a:p>
            <a:pPr>
              <a:lnSpc>
                <a:spcPct val="150000"/>
              </a:lnSpc>
            </a:pPr>
            <a:r>
              <a:rPr lang="nl-NL" sz="2400" dirty="0" smtClean="0">
                <a:solidFill>
                  <a:prstClr val="white"/>
                </a:solidFill>
              </a:rPr>
              <a:t>1981 Griekenland </a:t>
            </a:r>
          </a:p>
          <a:p>
            <a:pPr>
              <a:lnSpc>
                <a:spcPct val="150000"/>
              </a:lnSpc>
            </a:pPr>
            <a:r>
              <a:rPr lang="nl-NL" sz="2400" dirty="0" smtClean="0">
                <a:solidFill>
                  <a:prstClr val="white"/>
                </a:solidFill>
              </a:rPr>
              <a:t>1986 Portugal </a:t>
            </a:r>
            <a:r>
              <a:rPr lang="nl-NL" sz="2400" dirty="0">
                <a:solidFill>
                  <a:prstClr val="white"/>
                </a:solidFill>
              </a:rPr>
              <a:t>en </a:t>
            </a:r>
            <a:r>
              <a:rPr lang="nl-NL" sz="2400" dirty="0" smtClean="0">
                <a:solidFill>
                  <a:prstClr val="white"/>
                </a:solidFill>
              </a:rPr>
              <a:t>Spanje</a:t>
            </a:r>
          </a:p>
          <a:p>
            <a:pPr>
              <a:lnSpc>
                <a:spcPct val="150000"/>
              </a:lnSpc>
            </a:pPr>
            <a:r>
              <a:rPr lang="nl-NL" sz="2400" dirty="0" smtClean="0">
                <a:solidFill>
                  <a:prstClr val="white"/>
                </a:solidFill>
              </a:rPr>
              <a:t>1995 Finland</a:t>
            </a:r>
            <a:r>
              <a:rPr lang="nl-NL" sz="2400" dirty="0">
                <a:solidFill>
                  <a:prstClr val="white"/>
                </a:solidFill>
              </a:rPr>
              <a:t>, Oostenrijk en </a:t>
            </a:r>
            <a:r>
              <a:rPr lang="nl-NL" sz="2400" dirty="0" smtClean="0">
                <a:solidFill>
                  <a:prstClr val="white"/>
                </a:solidFill>
              </a:rPr>
              <a:t>Zweden </a:t>
            </a:r>
          </a:p>
          <a:p>
            <a:pPr>
              <a:lnSpc>
                <a:spcPct val="150000"/>
              </a:lnSpc>
            </a:pPr>
            <a:r>
              <a:rPr lang="nl-NL" sz="2400" dirty="0" smtClean="0">
                <a:solidFill>
                  <a:prstClr val="white"/>
                </a:solidFill>
              </a:rPr>
              <a:t>2004 Grieks-Cyprus</a:t>
            </a:r>
            <a:r>
              <a:rPr lang="nl-NL" sz="2400" dirty="0">
                <a:solidFill>
                  <a:prstClr val="white"/>
                </a:solidFill>
              </a:rPr>
              <a:t>, Estland, Hongarije, Letland, Litouwen, Malta, Polen, Slovenië, Slowakije en Tsjechië </a:t>
            </a:r>
            <a:endParaRPr lang="nl-NL" sz="24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400" dirty="0" smtClean="0">
                <a:solidFill>
                  <a:prstClr val="white"/>
                </a:solidFill>
              </a:rPr>
              <a:t>2007 Bulgarije </a:t>
            </a:r>
            <a:r>
              <a:rPr lang="nl-NL" sz="2400" dirty="0">
                <a:solidFill>
                  <a:prstClr val="white"/>
                </a:solidFill>
              </a:rPr>
              <a:t>en Roemenië </a:t>
            </a:r>
            <a:endParaRPr lang="nl-NL" sz="24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400" dirty="0" smtClean="0">
                <a:solidFill>
                  <a:prstClr val="white"/>
                </a:solidFill>
              </a:rPr>
              <a:t>2013 Kroatië</a:t>
            </a:r>
            <a:endParaRPr lang="en-US" sz="2400" dirty="0" smtClean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540" y="0"/>
            <a:ext cx="926416" cy="861392"/>
          </a:xfrm>
          <a:prstGeom prst="rect">
            <a:avLst/>
          </a:prstGeom>
        </p:spPr>
      </p:pic>
      <p:pic>
        <p:nvPicPr>
          <p:cNvPr id="6" name="Picture 2" descr="http://www.google.nl/url?sa=i&amp;source=imgres&amp;cd=&amp;ved=0CAkQjBwwAA&amp;url=http%3A%2F%2Fmarshallfoundation.org%2Flibrary%2Fwp-content%2Fuploads%2Fsites%2F16%2F2014%2F04%2F1010.jpg&amp;ei=0mlxVf-pOu_B7Abe4YPwCg&amp;psig=AFQjCNFTU98NZAzFj2mtLtcEPfMKChDl8A&amp;ust=143358241903412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r="39880" b="15461"/>
          <a:stretch/>
        </p:blipFill>
        <p:spPr bwMode="auto">
          <a:xfrm>
            <a:off x="0" y="0"/>
            <a:ext cx="3118338" cy="685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8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121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4479498" y="2647094"/>
            <a:ext cx="6151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Het </a:t>
            </a:r>
            <a:r>
              <a:rPr lang="en-US" sz="2400" dirty="0" err="1" smtClean="0">
                <a:solidFill>
                  <a:prstClr val="white"/>
                </a:solidFill>
              </a:rPr>
              <a:t>einde</a:t>
            </a:r>
            <a:r>
              <a:rPr lang="en-US" sz="2400" dirty="0" smtClean="0">
                <a:solidFill>
                  <a:prstClr val="white"/>
                </a:solidFill>
              </a:rPr>
              <a:t> van de </a:t>
            </a:r>
            <a:r>
              <a:rPr lang="en-US" sz="2400" dirty="0" err="1" smtClean="0">
                <a:solidFill>
                  <a:prstClr val="white"/>
                </a:solidFill>
              </a:rPr>
              <a:t>Koude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Oorlog</a:t>
            </a:r>
            <a:r>
              <a:rPr lang="en-US" sz="2400" dirty="0" smtClean="0">
                <a:solidFill>
                  <a:prstClr val="white"/>
                </a:solidFill>
              </a:rPr>
              <a:t>?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9" name="Afbeelding 8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238" y="498016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d/d0/RIAN_archive_359290_Mikhail_Gorbachev.jpg/266px-RIAN_archive_359290_Mikhail_Gorbache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71475"/>
            <a:ext cx="3683000" cy="546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122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389749" y="475221"/>
            <a:ext cx="40323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Michael </a:t>
            </a:r>
            <a:r>
              <a:rPr lang="en-US" sz="2400" dirty="0" err="1" smtClean="0">
                <a:solidFill>
                  <a:prstClr val="white"/>
                </a:solidFill>
              </a:rPr>
              <a:t>Gorbatsjov</a:t>
            </a:r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Vanaf</a:t>
            </a:r>
            <a:r>
              <a:rPr lang="en-US" sz="2400" dirty="0" smtClean="0">
                <a:solidFill>
                  <a:prstClr val="white"/>
                </a:solidFill>
              </a:rPr>
              <a:t> 1985 </a:t>
            </a:r>
            <a:r>
              <a:rPr lang="en-US" sz="2400" dirty="0" err="1" smtClean="0">
                <a:solidFill>
                  <a:prstClr val="white"/>
                </a:solidFill>
              </a:rPr>
              <a:t>leider</a:t>
            </a:r>
            <a:r>
              <a:rPr lang="en-US" sz="2400" dirty="0" smtClean="0">
                <a:solidFill>
                  <a:prstClr val="white"/>
                </a:solidFill>
              </a:rPr>
              <a:t> van de SU.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SU in </a:t>
            </a:r>
            <a:r>
              <a:rPr lang="en-US" sz="2400" dirty="0" err="1" smtClean="0">
                <a:solidFill>
                  <a:prstClr val="white"/>
                </a:solidFill>
              </a:rPr>
              <a:t>een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diepe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economische</a:t>
            </a:r>
            <a:r>
              <a:rPr lang="en-US" sz="2400" dirty="0" smtClean="0">
                <a:solidFill>
                  <a:prstClr val="white"/>
                </a:solidFill>
              </a:rPr>
              <a:t> crisis.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Gorbatsjov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stelt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hervorming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voor</a:t>
            </a:r>
            <a:r>
              <a:rPr lang="en-US" sz="2400" dirty="0" smtClean="0">
                <a:solidFill>
                  <a:prstClr val="white"/>
                </a:solidFill>
              </a:rPr>
              <a:t>: </a:t>
            </a:r>
            <a:r>
              <a:rPr lang="en-US" sz="2400" u="sng" dirty="0" smtClean="0">
                <a:solidFill>
                  <a:prstClr val="white"/>
                </a:solidFill>
              </a:rPr>
              <a:t>Perestroika</a:t>
            </a:r>
          </a:p>
          <a:p>
            <a:endParaRPr lang="en-US" sz="2400" u="sng" dirty="0" smtClean="0">
              <a:solidFill>
                <a:prstClr val="white"/>
              </a:solidFill>
            </a:endParaRPr>
          </a:p>
          <a:p>
            <a:endParaRPr lang="en-US" sz="2400" u="sng" dirty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Vooral</a:t>
            </a:r>
            <a:r>
              <a:rPr lang="en-US" sz="2400" dirty="0" smtClean="0">
                <a:solidFill>
                  <a:prstClr val="white"/>
                </a:solidFill>
              </a:rPr>
              <a:t>  </a:t>
            </a:r>
            <a:r>
              <a:rPr lang="en-US" sz="2400" dirty="0" smtClean="0">
                <a:solidFill>
                  <a:prstClr val="white"/>
                </a:solidFill>
              </a:rPr>
              <a:t>de </a:t>
            </a:r>
            <a:r>
              <a:rPr lang="en-US" sz="2400" dirty="0" err="1" smtClean="0">
                <a:solidFill>
                  <a:prstClr val="white"/>
                </a:solidFill>
              </a:rPr>
              <a:t>economie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wordt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hervormd</a:t>
            </a:r>
            <a:r>
              <a:rPr lang="en-US" sz="2400" dirty="0" smtClean="0">
                <a:solidFill>
                  <a:prstClr val="white"/>
                </a:solidFill>
              </a:rPr>
              <a:t>: minder </a:t>
            </a:r>
            <a:r>
              <a:rPr lang="en-US" sz="2400" dirty="0" err="1" smtClean="0">
                <a:solidFill>
                  <a:prstClr val="white"/>
                </a:solidFill>
              </a:rPr>
              <a:t>communisme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meer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kapitalisme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45" y="376162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123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186548" y="197537"/>
            <a:ext cx="812915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Ook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wil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Gorbatsjov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meer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vertrouwen</a:t>
            </a:r>
            <a:r>
              <a:rPr lang="en-US" sz="2400" dirty="0" smtClean="0">
                <a:solidFill>
                  <a:prstClr val="white"/>
                </a:solidFill>
              </a:rPr>
              <a:t> in het </a:t>
            </a:r>
            <a:r>
              <a:rPr lang="en-US" sz="2400" dirty="0" err="1" smtClean="0">
                <a:solidFill>
                  <a:prstClr val="white"/>
                </a:solidFill>
              </a:rPr>
              <a:t>bestuur</a:t>
            </a:r>
            <a:r>
              <a:rPr lang="en-US" sz="2400" dirty="0" smtClean="0">
                <a:solidFill>
                  <a:prstClr val="white"/>
                </a:solidFill>
              </a:rPr>
              <a:t> van de </a:t>
            </a:r>
            <a:r>
              <a:rPr lang="en-US" sz="2400" dirty="0" err="1" smtClean="0">
                <a:solidFill>
                  <a:prstClr val="white"/>
                </a:solidFill>
              </a:rPr>
              <a:t>communisten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krijgen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Daarom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pakt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hij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corruptie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aan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wil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hij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meer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openheid</a:t>
            </a:r>
            <a:r>
              <a:rPr lang="en-US" sz="2400" dirty="0" smtClean="0">
                <a:solidFill>
                  <a:prstClr val="white"/>
                </a:solidFill>
              </a:rPr>
              <a:t>: </a:t>
            </a:r>
            <a:r>
              <a:rPr lang="en-US" sz="2400" u="sng" dirty="0" smtClean="0">
                <a:solidFill>
                  <a:prstClr val="white"/>
                </a:solidFill>
              </a:rPr>
              <a:t>Glasnost.</a:t>
            </a:r>
          </a:p>
          <a:p>
            <a:endParaRPr lang="en-US" sz="2400" u="sng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856" y="2136911"/>
            <a:ext cx="926416" cy="861392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313" y="3332782"/>
            <a:ext cx="4047687" cy="295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hoek 3"/>
          <p:cNvSpPr/>
          <p:nvPr/>
        </p:nvSpPr>
        <p:spPr>
          <a:xfrm>
            <a:off x="3186548" y="3562920"/>
            <a:ext cx="47636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white"/>
                </a:solidFill>
              </a:rPr>
              <a:t>De </a:t>
            </a:r>
            <a:r>
              <a:rPr lang="en-US" sz="2400" dirty="0" err="1">
                <a:solidFill>
                  <a:prstClr val="white"/>
                </a:solidFill>
              </a:rPr>
              <a:t>programma’s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u="sng" dirty="0">
                <a:solidFill>
                  <a:prstClr val="white"/>
                </a:solidFill>
              </a:rPr>
              <a:t>Perestroika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u="sng" dirty="0">
                <a:solidFill>
                  <a:prstClr val="white"/>
                </a:solidFill>
              </a:rPr>
              <a:t>Glasnost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bracht</a:t>
            </a:r>
            <a:r>
              <a:rPr lang="en-US" sz="2400" dirty="0">
                <a:solidFill>
                  <a:prstClr val="white"/>
                </a:solidFill>
              </a:rPr>
              <a:t> de VS </a:t>
            </a:r>
            <a:r>
              <a:rPr lang="en-US" sz="2400" dirty="0" err="1">
                <a:solidFill>
                  <a:prstClr val="white"/>
                </a:solidFill>
              </a:rPr>
              <a:t>en</a:t>
            </a:r>
            <a:r>
              <a:rPr lang="en-US" sz="2400" dirty="0">
                <a:solidFill>
                  <a:prstClr val="white"/>
                </a:solidFill>
              </a:rPr>
              <a:t> SU </a:t>
            </a:r>
            <a:r>
              <a:rPr lang="en-US" sz="2400" dirty="0" err="1">
                <a:solidFill>
                  <a:prstClr val="white"/>
                </a:solidFill>
              </a:rPr>
              <a:t>dichter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bij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elkaar</a:t>
            </a:r>
            <a:r>
              <a:rPr lang="en-US" sz="2400" dirty="0">
                <a:solidFill>
                  <a:prstClr val="white"/>
                </a:solidFill>
              </a:rPr>
              <a:t>.</a:t>
            </a:r>
          </a:p>
          <a:p>
            <a:pPr lvl="0"/>
            <a:endParaRPr lang="en-US" sz="2400" dirty="0">
              <a:solidFill>
                <a:prstClr val="white"/>
              </a:solidFill>
            </a:endParaRPr>
          </a:p>
          <a:p>
            <a:pPr lvl="0"/>
            <a:r>
              <a:rPr lang="en-US" sz="2400" dirty="0" err="1">
                <a:solidFill>
                  <a:prstClr val="white"/>
                </a:solidFill>
              </a:rPr>
              <a:t>Ze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gingen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overleggen</a:t>
            </a:r>
            <a:r>
              <a:rPr lang="en-US" sz="2400" dirty="0">
                <a:solidFill>
                  <a:prstClr val="white"/>
                </a:solidFill>
              </a:rPr>
              <a:t> over </a:t>
            </a:r>
            <a:r>
              <a:rPr lang="en-US" sz="2400" dirty="0" err="1">
                <a:solidFill>
                  <a:prstClr val="white"/>
                </a:solidFill>
              </a:rPr>
              <a:t>economische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samenwerking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en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vermindering</a:t>
            </a:r>
            <a:r>
              <a:rPr lang="en-US" sz="2400" dirty="0">
                <a:solidFill>
                  <a:prstClr val="white"/>
                </a:solidFill>
              </a:rPr>
              <a:t> van het </a:t>
            </a:r>
            <a:r>
              <a:rPr lang="en-US" sz="2400" dirty="0" err="1">
                <a:solidFill>
                  <a:prstClr val="white"/>
                </a:solidFill>
              </a:rPr>
              <a:t>aantal</a:t>
            </a:r>
            <a:r>
              <a:rPr lang="en-US" sz="2400" dirty="0">
                <a:solidFill>
                  <a:prstClr val="white"/>
                </a:solidFill>
              </a:rPr>
              <a:t> </a:t>
            </a:r>
            <a:r>
              <a:rPr lang="en-US" sz="2400" dirty="0" err="1">
                <a:solidFill>
                  <a:prstClr val="white"/>
                </a:solidFill>
              </a:rPr>
              <a:t>kernwapens</a:t>
            </a:r>
            <a:r>
              <a:rPr lang="en-US" sz="2400" dirty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9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124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389748" y="475221"/>
            <a:ext cx="72401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Vanaf</a:t>
            </a:r>
            <a:r>
              <a:rPr lang="en-US" sz="2400" dirty="0" smtClean="0">
                <a:solidFill>
                  <a:prstClr val="white"/>
                </a:solidFill>
              </a:rPr>
              <a:t> 1985 </a:t>
            </a:r>
            <a:r>
              <a:rPr lang="en-US" sz="2400" dirty="0" err="1" smtClean="0">
                <a:solidFill>
                  <a:prstClr val="white"/>
                </a:solidFill>
              </a:rPr>
              <a:t>gaan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veel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landen</a:t>
            </a:r>
            <a:r>
              <a:rPr lang="en-US" sz="2400" dirty="0" smtClean="0">
                <a:solidFill>
                  <a:prstClr val="white"/>
                </a:solidFill>
              </a:rPr>
              <a:t> in Oost-Europa </a:t>
            </a:r>
            <a:r>
              <a:rPr lang="en-US" sz="2400" dirty="0" err="1" smtClean="0">
                <a:solidFill>
                  <a:prstClr val="white"/>
                </a:solidFill>
              </a:rPr>
              <a:t>hun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eigen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weg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De SU </a:t>
            </a:r>
            <a:r>
              <a:rPr lang="en-US" sz="2400" dirty="0" err="1" smtClean="0">
                <a:solidFill>
                  <a:prstClr val="white"/>
                </a:solidFill>
              </a:rPr>
              <a:t>laat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dit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gebeuren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Oost-</a:t>
            </a:r>
            <a:r>
              <a:rPr lang="en-US" sz="2400" dirty="0" err="1" smtClean="0">
                <a:solidFill>
                  <a:prstClr val="white"/>
                </a:solidFill>
              </a:rPr>
              <a:t>Duitsland</a:t>
            </a:r>
            <a:r>
              <a:rPr lang="en-US" sz="2400" dirty="0" smtClean="0">
                <a:solidFill>
                  <a:prstClr val="white"/>
                </a:solidFill>
              </a:rPr>
              <a:t>, </a:t>
            </a:r>
            <a:r>
              <a:rPr lang="en-US" sz="2400" dirty="0" err="1" smtClean="0">
                <a:solidFill>
                  <a:prstClr val="white"/>
                </a:solidFill>
              </a:rPr>
              <a:t>Hongarije</a:t>
            </a:r>
            <a:r>
              <a:rPr lang="en-US" sz="2400" dirty="0" smtClean="0">
                <a:solidFill>
                  <a:prstClr val="white"/>
                </a:solidFill>
              </a:rPr>
              <a:t>, </a:t>
            </a:r>
            <a:r>
              <a:rPr lang="en-US" sz="2400" dirty="0" err="1" smtClean="0">
                <a:solidFill>
                  <a:prstClr val="white"/>
                </a:solidFill>
              </a:rPr>
              <a:t>Polen</a:t>
            </a:r>
            <a:r>
              <a:rPr lang="en-US" sz="2400" dirty="0" smtClean="0">
                <a:solidFill>
                  <a:prstClr val="white"/>
                </a:solidFill>
              </a:rPr>
              <a:t>, </a:t>
            </a:r>
            <a:r>
              <a:rPr lang="en-US" sz="2400" dirty="0" err="1" smtClean="0">
                <a:solidFill>
                  <a:prstClr val="white"/>
                </a:solidFill>
              </a:rPr>
              <a:t>Tsjecho-Slowakije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Roemenie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zetten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alleen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hun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communistische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leiders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af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Veel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mensen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vluchtten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vanaf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dat</a:t>
            </a:r>
            <a:r>
              <a:rPr lang="en-US" sz="2400" dirty="0" smtClean="0">
                <a:solidFill>
                  <a:prstClr val="white"/>
                </a:solidFill>
              </a:rPr>
              <a:t> moment </a:t>
            </a:r>
            <a:r>
              <a:rPr lang="en-US" sz="2400" dirty="0" err="1" smtClean="0">
                <a:solidFill>
                  <a:prstClr val="white"/>
                </a:solidFill>
              </a:rPr>
              <a:t>weg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uit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oost-Berlijn</a:t>
            </a:r>
            <a:r>
              <a:rPr lang="en-US" sz="2400" dirty="0" smtClean="0">
                <a:solidFill>
                  <a:prstClr val="white"/>
                </a:solidFill>
              </a:rPr>
              <a:t> via </a:t>
            </a:r>
            <a:r>
              <a:rPr lang="en-US" sz="2400" dirty="0" err="1" smtClean="0">
                <a:solidFill>
                  <a:prstClr val="white"/>
                </a:solidFill>
              </a:rPr>
              <a:t>deze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landen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4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125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211948" y="322821"/>
            <a:ext cx="8891151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De </a:t>
            </a:r>
            <a:r>
              <a:rPr lang="en-US" sz="2400" dirty="0" err="1" smtClean="0">
                <a:solidFill>
                  <a:prstClr val="white"/>
                </a:solidFill>
              </a:rPr>
              <a:t>regering</a:t>
            </a:r>
            <a:r>
              <a:rPr lang="en-US" sz="2400" dirty="0" smtClean="0">
                <a:solidFill>
                  <a:prstClr val="white"/>
                </a:solidFill>
              </a:rPr>
              <a:t> in </a:t>
            </a:r>
            <a:r>
              <a:rPr lang="en-US" sz="2400" dirty="0">
                <a:solidFill>
                  <a:prstClr val="white"/>
                </a:solidFill>
              </a:rPr>
              <a:t>O</a:t>
            </a:r>
            <a:r>
              <a:rPr lang="en-US" sz="2400" dirty="0" smtClean="0">
                <a:solidFill>
                  <a:prstClr val="white"/>
                </a:solidFill>
              </a:rPr>
              <a:t>ost-</a:t>
            </a:r>
            <a:r>
              <a:rPr lang="en-US" sz="2400" dirty="0" err="1" smtClean="0">
                <a:solidFill>
                  <a:prstClr val="white"/>
                </a:solidFill>
              </a:rPr>
              <a:t>Berlijn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besluit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daarom</a:t>
            </a:r>
            <a:r>
              <a:rPr lang="en-US" sz="2400" dirty="0" smtClean="0">
                <a:solidFill>
                  <a:prstClr val="white"/>
                </a:solidFill>
              </a:rPr>
              <a:t> om </a:t>
            </a:r>
            <a:r>
              <a:rPr lang="en-US" sz="2400" dirty="0" err="1" smtClean="0">
                <a:solidFill>
                  <a:prstClr val="white"/>
                </a:solidFill>
              </a:rPr>
              <a:t>ook</a:t>
            </a:r>
            <a:r>
              <a:rPr lang="en-US" sz="2400" dirty="0" smtClean="0">
                <a:solidFill>
                  <a:prstClr val="white"/>
                </a:solidFill>
              </a:rPr>
              <a:t> de </a:t>
            </a:r>
            <a:r>
              <a:rPr lang="en-US" sz="2400" dirty="0" err="1" smtClean="0">
                <a:solidFill>
                  <a:prstClr val="white"/>
                </a:solidFill>
              </a:rPr>
              <a:t>grens</a:t>
            </a:r>
            <a:r>
              <a:rPr lang="en-US" sz="2400" dirty="0" smtClean="0">
                <a:solidFill>
                  <a:prstClr val="white"/>
                </a:solidFill>
              </a:rPr>
              <a:t> met West-</a:t>
            </a:r>
            <a:r>
              <a:rPr lang="en-US" sz="2400" dirty="0" err="1" smtClean="0">
                <a:solidFill>
                  <a:prstClr val="white"/>
                </a:solidFill>
              </a:rPr>
              <a:t>Berlijn</a:t>
            </a:r>
            <a:r>
              <a:rPr lang="en-US" sz="2400" dirty="0" smtClean="0">
                <a:solidFill>
                  <a:prstClr val="white"/>
                </a:solidFill>
              </a:rPr>
              <a:t> maar open </a:t>
            </a:r>
            <a:r>
              <a:rPr lang="en-US" sz="2400" dirty="0" err="1" smtClean="0">
                <a:solidFill>
                  <a:prstClr val="white"/>
                </a:solidFill>
              </a:rPr>
              <a:t>te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doen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De burgers van </a:t>
            </a:r>
            <a:r>
              <a:rPr lang="en-US" sz="2400" dirty="0" err="1">
                <a:solidFill>
                  <a:prstClr val="white"/>
                </a:solidFill>
              </a:rPr>
              <a:t>B</a:t>
            </a:r>
            <a:r>
              <a:rPr lang="en-US" sz="2400" dirty="0" err="1" smtClean="0">
                <a:solidFill>
                  <a:prstClr val="white"/>
                </a:solidFill>
              </a:rPr>
              <a:t>erlijn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zien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dit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als</a:t>
            </a:r>
            <a:r>
              <a:rPr lang="en-US" sz="2400" dirty="0" smtClean="0">
                <a:solidFill>
                  <a:prstClr val="white"/>
                </a:solidFill>
              </a:rPr>
              <a:t> het </a:t>
            </a:r>
            <a:r>
              <a:rPr lang="en-US" sz="2400" dirty="0" err="1" smtClean="0">
                <a:solidFill>
                  <a:prstClr val="white"/>
                </a:solidFill>
              </a:rPr>
              <a:t>einde</a:t>
            </a:r>
            <a:r>
              <a:rPr lang="en-US" sz="2400" dirty="0" smtClean="0">
                <a:solidFill>
                  <a:prstClr val="white"/>
                </a:solidFill>
              </a:rPr>
              <a:t> van de </a:t>
            </a:r>
            <a:r>
              <a:rPr lang="en-US" sz="2400" dirty="0" err="1" smtClean="0">
                <a:solidFill>
                  <a:prstClr val="white"/>
                </a:solidFill>
              </a:rPr>
              <a:t>muur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Ze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gaan</a:t>
            </a:r>
            <a:r>
              <a:rPr lang="en-US" sz="2400" dirty="0" smtClean="0">
                <a:solidFill>
                  <a:prstClr val="white"/>
                </a:solidFill>
              </a:rPr>
              <a:t> de </a:t>
            </a:r>
            <a:r>
              <a:rPr lang="en-US" sz="2400" dirty="0" err="1" smtClean="0">
                <a:solidFill>
                  <a:prstClr val="white"/>
                </a:solidFill>
              </a:rPr>
              <a:t>straat</a:t>
            </a:r>
            <a:r>
              <a:rPr lang="en-US" sz="2400" dirty="0" smtClean="0">
                <a:solidFill>
                  <a:prstClr val="white"/>
                </a:solidFill>
              </a:rPr>
              <a:t> op </a:t>
            </a:r>
            <a:r>
              <a:rPr lang="en-US" sz="2400" dirty="0" err="1" smtClean="0">
                <a:solidFill>
                  <a:prstClr val="white"/>
                </a:solidFill>
              </a:rPr>
              <a:t>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breken</a:t>
            </a:r>
            <a:r>
              <a:rPr lang="en-US" sz="2400" dirty="0" smtClean="0">
                <a:solidFill>
                  <a:prstClr val="white"/>
                </a:solidFill>
              </a:rPr>
              <a:t> hem </a:t>
            </a:r>
            <a:r>
              <a:rPr lang="en-US" sz="2400" dirty="0" err="1" smtClean="0">
                <a:solidFill>
                  <a:prstClr val="white"/>
                </a:solidFill>
              </a:rPr>
              <a:t>af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9 </a:t>
            </a:r>
            <a:r>
              <a:rPr lang="en-US" sz="2400" dirty="0" err="1" smtClean="0">
                <a:solidFill>
                  <a:prstClr val="white"/>
                </a:solidFill>
              </a:rPr>
              <a:t>nov</a:t>
            </a:r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1989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5/52/Thefalloftheberlinwall19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2718515"/>
            <a:ext cx="5153025" cy="388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44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126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211948" y="322821"/>
            <a:ext cx="88911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De </a:t>
            </a:r>
            <a:r>
              <a:rPr lang="en-US" sz="2400" dirty="0" err="1" smtClean="0">
                <a:solidFill>
                  <a:prstClr val="white"/>
                </a:solidFill>
              </a:rPr>
              <a:t>Sovjet-Unie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valt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uit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elkaar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De </a:t>
            </a:r>
            <a:r>
              <a:rPr lang="en-US" sz="2400" dirty="0" err="1" smtClean="0">
                <a:solidFill>
                  <a:prstClr val="white"/>
                </a:solidFill>
              </a:rPr>
              <a:t>landen</a:t>
            </a:r>
            <a:r>
              <a:rPr lang="en-US" sz="2400" dirty="0" smtClean="0">
                <a:solidFill>
                  <a:prstClr val="white"/>
                </a:solidFill>
              </a:rPr>
              <a:t> die door Stalin </a:t>
            </a:r>
            <a:r>
              <a:rPr lang="en-US" sz="2400" dirty="0" err="1" smtClean="0">
                <a:solidFill>
                  <a:prstClr val="white"/>
                </a:solidFill>
              </a:rPr>
              <a:t>na</a:t>
            </a:r>
            <a:r>
              <a:rPr lang="en-US" sz="2400" dirty="0" smtClean="0">
                <a:solidFill>
                  <a:prstClr val="white"/>
                </a:solidFill>
              </a:rPr>
              <a:t> de </a:t>
            </a:r>
            <a:r>
              <a:rPr lang="en-US" sz="2400" dirty="0" err="1" smtClean="0">
                <a:solidFill>
                  <a:prstClr val="white"/>
                </a:solidFill>
              </a:rPr>
              <a:t>Tweede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Wereldoorlog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zijn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veroverd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maken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zich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weer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onafhankelijk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Ook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wordt</a:t>
            </a:r>
            <a:r>
              <a:rPr lang="en-US" sz="2400" dirty="0" smtClean="0">
                <a:solidFill>
                  <a:prstClr val="white"/>
                </a:solidFill>
              </a:rPr>
              <a:t> de </a:t>
            </a:r>
            <a:r>
              <a:rPr lang="en-US" sz="2400" dirty="0" err="1">
                <a:solidFill>
                  <a:prstClr val="white"/>
                </a:solidFill>
              </a:rPr>
              <a:t>C</a:t>
            </a:r>
            <a:r>
              <a:rPr lang="en-US" sz="2400" dirty="0" err="1" smtClean="0">
                <a:solidFill>
                  <a:prstClr val="white"/>
                </a:solidFill>
              </a:rPr>
              <a:t>ommunistische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partij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afgezet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De </a:t>
            </a:r>
            <a:r>
              <a:rPr lang="en-US" sz="2400" dirty="0" err="1" smtClean="0">
                <a:solidFill>
                  <a:prstClr val="white"/>
                </a:solidFill>
              </a:rPr>
              <a:t>Sovjet-Unie</a:t>
            </a:r>
            <a:r>
              <a:rPr lang="en-US" sz="2400" dirty="0" smtClean="0">
                <a:solidFill>
                  <a:prstClr val="white"/>
                </a:solidFill>
              </a:rPr>
              <a:t> is </a:t>
            </a:r>
            <a:r>
              <a:rPr lang="en-US" sz="2400" dirty="0" err="1" smtClean="0">
                <a:solidFill>
                  <a:prstClr val="white"/>
                </a:solidFill>
              </a:rPr>
              <a:t>weer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Rusland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45" y="5336424"/>
            <a:ext cx="926416" cy="861392"/>
          </a:xfrm>
          <a:prstGeom prst="rect">
            <a:avLst/>
          </a:prstGeom>
        </p:spPr>
      </p:pic>
      <p:pic>
        <p:nvPicPr>
          <p:cNvPr id="4098" name="Picture 2" descr="File:Cold War border changes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3429000"/>
            <a:ext cx="4641850" cy="337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0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127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211948" y="322821"/>
            <a:ext cx="8891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In </a:t>
            </a:r>
            <a:r>
              <a:rPr lang="en-US" sz="2400" dirty="0" err="1" smtClean="0">
                <a:solidFill>
                  <a:prstClr val="white"/>
                </a:solidFill>
              </a:rPr>
              <a:t>december</a:t>
            </a:r>
            <a:r>
              <a:rPr lang="en-US" sz="2400" dirty="0" smtClean="0">
                <a:solidFill>
                  <a:prstClr val="white"/>
                </a:solidFill>
              </a:rPr>
              <a:t> 1989 </a:t>
            </a:r>
            <a:r>
              <a:rPr lang="en-US" sz="2400" dirty="0" err="1" smtClean="0">
                <a:solidFill>
                  <a:prstClr val="white"/>
                </a:solidFill>
              </a:rPr>
              <a:t>besluiten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Gorbatsjov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en</a:t>
            </a:r>
            <a:r>
              <a:rPr lang="en-US" sz="2400" dirty="0" smtClean="0">
                <a:solidFill>
                  <a:prstClr val="white"/>
                </a:solidFill>
              </a:rPr>
              <a:t> president Bush </a:t>
            </a:r>
            <a:r>
              <a:rPr lang="en-US" sz="2400" dirty="0" err="1" smtClean="0">
                <a:solidFill>
                  <a:prstClr val="white"/>
                </a:solidFill>
              </a:rPr>
              <a:t>dat</a:t>
            </a:r>
            <a:r>
              <a:rPr lang="en-US" sz="2400" dirty="0" smtClean="0">
                <a:solidFill>
                  <a:prstClr val="white"/>
                </a:solidFill>
              </a:rPr>
              <a:t> de </a:t>
            </a:r>
            <a:r>
              <a:rPr lang="en-US" sz="2400" dirty="0" err="1" smtClean="0">
                <a:solidFill>
                  <a:prstClr val="white"/>
                </a:solidFill>
              </a:rPr>
              <a:t>Koude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Oorlog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voorbij</a:t>
            </a:r>
            <a:r>
              <a:rPr lang="en-US" sz="2400" dirty="0" smtClean="0">
                <a:solidFill>
                  <a:prstClr val="white"/>
                </a:solidFill>
              </a:rPr>
              <a:t> is.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1026" name="Picture 2" descr="https://upload.wikimedia.org/wikipedia/commons/e/e1/Bush_Gorba_P15623-25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53" y="1619682"/>
            <a:ext cx="6997700" cy="471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453" y="517132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128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3211948" y="322821"/>
            <a:ext cx="8891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Maar….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453" y="5171324"/>
            <a:ext cx="926416" cy="86139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t="17448" r="39167" b="15104"/>
          <a:stretch/>
        </p:blipFill>
        <p:spPr bwMode="auto">
          <a:xfrm>
            <a:off x="1765064" y="2554243"/>
            <a:ext cx="4445000" cy="430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t="21745" r="38854" b="19531"/>
          <a:stretch/>
        </p:blipFill>
        <p:spPr bwMode="auto">
          <a:xfrm>
            <a:off x="6044047" y="2400561"/>
            <a:ext cx="4242952" cy="355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30990" r="38333" b="21224"/>
          <a:stretch/>
        </p:blipFill>
        <p:spPr bwMode="auto">
          <a:xfrm>
            <a:off x="0" y="946823"/>
            <a:ext cx="477336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56120" r="41146" b="20182"/>
          <a:stretch/>
        </p:blipFill>
        <p:spPr bwMode="auto">
          <a:xfrm>
            <a:off x="5499100" y="230143"/>
            <a:ext cx="64897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37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13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8350991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Wat is het idee van het communisme?</a:t>
            </a: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2.     Door de tijd heen veranderd de macht met de productie.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19</a:t>
            </a:r>
            <a:r>
              <a:rPr lang="nl-NL" sz="2400" baseline="30000" dirty="0" smtClean="0">
                <a:solidFill>
                  <a:schemeClr val="bg1"/>
                </a:solidFill>
                <a:sym typeface="Wingdings" pitchFamily="2" charset="2"/>
              </a:rPr>
              <a:t>e</a:t>
            </a: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 eeuw: industrialisatie. Nieuwe machtsverdeling: arbeiders (proleten) vs. Fabriekseigenaren (bourgeoisie).</a:t>
            </a: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457200" indent="-457200">
              <a:buAutoNum type="arabicPeriod" startAt="3"/>
            </a:pP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Door de communistische revolutie wordt punt 1 doorbroken: alle productiemiddelen worden eerlijk verdeelt.</a:t>
            </a: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sz="2400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3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91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14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381829" y="312740"/>
            <a:ext cx="8084456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Wat is het idee van het communisme?</a:t>
            </a: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Communisten willen over de hele wereld dit systeem doorvoeren. Een klein groepje uit het proletariaat wordt de baas.</a:t>
            </a: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Door de eerlijke verdeling van macht en productie is iedereen gelijk.</a:t>
            </a: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Resultaat: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Geen armoede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Geen oorlog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Geen onderdrukking of uitbuiting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Iedereen heeft genoeg van alles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Iedereen is gelukkig.</a:t>
            </a: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sz="2400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3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6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15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265715" y="1111227"/>
            <a:ext cx="8200571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Karl Marx in </a:t>
            </a:r>
            <a:r>
              <a:rPr lang="nl-NL" sz="2400" i="1" u="sng" dirty="0" smtClean="0">
                <a:solidFill>
                  <a:schemeClr val="bg1"/>
                </a:solidFill>
                <a:sym typeface="Wingdings" pitchFamily="2" charset="2"/>
              </a:rPr>
              <a:t>Het Communistisch manifest</a:t>
            </a:r>
            <a:endParaRPr lang="nl-NL" sz="2400" i="1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i="1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De communisten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verklaren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openlijk dat hun doel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alleen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bereikt kan worden door de gewelddadige omverwerping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van de heersende orde. De heersende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klassen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zijn doodsbang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voor een communistische revolutie! De proletariërs hebben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niets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te verliezen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behalve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hun ketenen. Zij hebben een wereld te winnen.</a:t>
            </a:r>
          </a:p>
          <a:p>
            <a:endParaRPr lang="nl-NL" sz="2400" i="1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PROLETARIËRS ALLER LANDEN, VERENIGT U!</a:t>
            </a: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sz="2400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3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16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265715" y="518957"/>
            <a:ext cx="8200571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De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Sovjet-Unie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is de baas over de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Oostblok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landen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. Met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behulp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van twee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verdragen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:</a:t>
            </a:r>
          </a:p>
          <a:p>
            <a:endParaRPr lang="en-US" sz="24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 err="1" smtClean="0">
                <a:solidFill>
                  <a:schemeClr val="bg1"/>
                </a:solidFill>
                <a:sym typeface="Wingdings" pitchFamily="2" charset="2"/>
              </a:rPr>
              <a:t>Comecon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een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verdrag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waarin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landen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economisch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samenwerken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 smtClean="0">
                <a:solidFill>
                  <a:schemeClr val="bg1"/>
                </a:solidFill>
                <a:sym typeface="Wingdings" pitchFamily="2" charset="2"/>
              </a:rPr>
              <a:t>Het </a:t>
            </a:r>
            <a:r>
              <a:rPr lang="en-US" sz="2400" u="sng" dirty="0" err="1" smtClean="0">
                <a:solidFill>
                  <a:schemeClr val="bg1"/>
                </a:solidFill>
                <a:sym typeface="Wingdings" pitchFamily="2" charset="2"/>
              </a:rPr>
              <a:t>Warschaupact</a:t>
            </a:r>
            <a:r>
              <a:rPr lang="en-US" sz="2400" u="sng" dirty="0" smtClean="0">
                <a:solidFill>
                  <a:schemeClr val="bg1"/>
                </a:solidFill>
                <a:sym typeface="Wingdings" pitchFamily="2" charset="2"/>
              </a:rPr>
              <a:t>: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militaire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samenwerking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u="sng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De SU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bepaalde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wat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er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in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deze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samenwerking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gebeurde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sz="2400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87" y="391863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17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265715" y="518957"/>
            <a:ext cx="8200571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2.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Duitsland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verdeeld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tijdens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sym typeface="Wingdings" pitchFamily="2" charset="2"/>
              </a:rPr>
              <a:t>K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oude</a:t>
            </a:r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sym typeface="Wingdings" pitchFamily="2" charset="2"/>
              </a:rPr>
              <a:t>Oorlog</a:t>
            </a:r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sz="2400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87" y="391863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5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75" y="1543247"/>
            <a:ext cx="926416" cy="861392"/>
          </a:xfrm>
          <a:prstGeom prst="rect">
            <a:avLst/>
          </a:prstGeom>
        </p:spPr>
      </p:pic>
      <p:pic>
        <p:nvPicPr>
          <p:cNvPr id="1026" name="Picture 2" descr="http://upload.wikimedia.org/wikipedia/nds-nl/f/f0/Germany_Laender_B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131" y="1973943"/>
            <a:ext cx="3257928" cy="443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3265715" y="518958"/>
            <a:ext cx="82005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1949: West-</a:t>
            </a:r>
            <a:r>
              <a:rPr lang="en-US" sz="2400" dirty="0" err="1" smtClean="0">
                <a:solidFill>
                  <a:schemeClr val="bg1"/>
                </a:solidFill>
              </a:rPr>
              <a:t>Duitsland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wordt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u="sng" dirty="0" err="1" smtClean="0">
                <a:solidFill>
                  <a:schemeClr val="bg1"/>
                </a:solidFill>
              </a:rPr>
              <a:t>Bondsrepubliek</a:t>
            </a:r>
            <a:r>
              <a:rPr lang="en-US" sz="2400" u="sng" dirty="0" smtClean="0">
                <a:solidFill>
                  <a:schemeClr val="bg1"/>
                </a:solidFill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</a:rPr>
              <a:t>Duitsland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2400" dirty="0" err="1" smtClean="0">
                <a:solidFill>
                  <a:schemeClr val="bg1"/>
                </a:solidFill>
              </a:rPr>
              <a:t>Grondgebied</a:t>
            </a:r>
            <a:r>
              <a:rPr lang="en-US" sz="2400" dirty="0" smtClean="0">
                <a:solidFill>
                  <a:schemeClr val="bg1"/>
                </a:solidFill>
              </a:rPr>
              <a:t> van </a:t>
            </a:r>
            <a:r>
              <a:rPr lang="en-US" sz="2400" dirty="0" err="1" smtClean="0">
                <a:solidFill>
                  <a:schemeClr val="bg1"/>
                </a:solidFill>
              </a:rPr>
              <a:t>voormalige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Engelse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Franse</a:t>
            </a:r>
            <a:r>
              <a:rPr lang="en-US" sz="2400" dirty="0" smtClean="0">
                <a:solidFill>
                  <a:schemeClr val="bg1"/>
                </a:solidFill>
              </a:rPr>
              <a:t> en </a:t>
            </a:r>
            <a:r>
              <a:rPr lang="en-US" sz="2400" dirty="0" err="1" smtClean="0">
                <a:solidFill>
                  <a:schemeClr val="bg1"/>
                </a:solidFill>
              </a:rPr>
              <a:t>Amerikaanse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bezettingszones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3265715" y="518959"/>
            <a:ext cx="420914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 BRD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Parlementaire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democratie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 err="1" smtClean="0">
                <a:solidFill>
                  <a:schemeClr val="bg1"/>
                </a:solidFill>
              </a:rPr>
              <a:t>Federatie</a:t>
            </a:r>
            <a:r>
              <a:rPr lang="en-US" sz="2400" dirty="0" smtClean="0">
                <a:solidFill>
                  <a:schemeClr val="bg1"/>
                </a:solidFill>
              </a:rPr>
              <a:t> van </a:t>
            </a:r>
            <a:r>
              <a:rPr lang="en-US" sz="2400" dirty="0" err="1" smtClean="0">
                <a:solidFill>
                  <a:schemeClr val="bg1"/>
                </a:solidFill>
              </a:rPr>
              <a:t>deelstaten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Deelstaten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hebben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eigen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regering</a:t>
            </a:r>
            <a:r>
              <a:rPr lang="en-US" sz="2400" dirty="0" smtClean="0">
                <a:solidFill>
                  <a:schemeClr val="bg1"/>
                </a:solidFill>
              </a:rPr>
              <a:t>, op </a:t>
            </a:r>
            <a:r>
              <a:rPr lang="en-US" sz="2400" dirty="0" err="1" smtClean="0">
                <a:solidFill>
                  <a:schemeClr val="bg1"/>
                </a:solidFill>
              </a:rPr>
              <a:t>sommige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gebieden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zelfbestuur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Het </a:t>
            </a:r>
            <a:r>
              <a:rPr lang="en-US" sz="2400" dirty="0" err="1" smtClean="0">
                <a:solidFill>
                  <a:schemeClr val="bg1"/>
                </a:solidFill>
              </a:rPr>
              <a:t>hoogste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bestuur</a:t>
            </a:r>
            <a:r>
              <a:rPr lang="en-US" sz="2400" dirty="0" smtClean="0">
                <a:solidFill>
                  <a:schemeClr val="bg1"/>
                </a:solidFill>
              </a:rPr>
              <a:t> is de </a:t>
            </a:r>
            <a:r>
              <a:rPr lang="en-US" sz="2400" u="sng" dirty="0" err="1" smtClean="0">
                <a:solidFill>
                  <a:schemeClr val="bg1"/>
                </a:solidFill>
              </a:rPr>
              <a:t>Bondsdag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</a:rPr>
              <a:t>parlement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Staatshoofd</a:t>
            </a:r>
            <a:r>
              <a:rPr lang="en-US" sz="2400" dirty="0" smtClean="0">
                <a:solidFill>
                  <a:schemeClr val="bg1"/>
                </a:solidFill>
              </a:rPr>
              <a:t> is de </a:t>
            </a:r>
            <a:r>
              <a:rPr lang="en-US" sz="2400" u="sng" dirty="0" err="1" smtClean="0">
                <a:solidFill>
                  <a:schemeClr val="bg1"/>
                </a:solidFill>
              </a:rPr>
              <a:t>Bondskanselier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 </a:t>
            </a:r>
            <a:r>
              <a:rPr lang="en-US" sz="2400" u="sng" dirty="0" err="1" smtClean="0">
                <a:solidFill>
                  <a:schemeClr val="bg1"/>
                </a:solidFill>
              </a:rPr>
              <a:t>bondsregering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</a:rPr>
              <a:t>bondsministers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zijn</a:t>
            </a:r>
            <a:r>
              <a:rPr lang="en-US" sz="2400" dirty="0" smtClean="0">
                <a:solidFill>
                  <a:schemeClr val="bg1"/>
                </a:solidFill>
              </a:rPr>
              <a:t> het </a:t>
            </a:r>
            <a:r>
              <a:rPr lang="en-US" sz="2400" dirty="0" err="1" smtClean="0">
                <a:solidFill>
                  <a:schemeClr val="bg1"/>
                </a:solidFill>
              </a:rPr>
              <a:t>dagelijkse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bestuur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stepmap.de/landkarte/brd-126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986" y="475283"/>
            <a:ext cx="5350329" cy="53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328375" y="578193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85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158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3265715" y="518957"/>
            <a:ext cx="42091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 DDR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Communistisch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Eenpartijstaat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</a:rPr>
              <a:t>Communistische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partij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Eerst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ook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deelstaten</a:t>
            </a:r>
            <a:r>
              <a:rPr lang="en-US" sz="2400" dirty="0" smtClean="0">
                <a:solidFill>
                  <a:schemeClr val="bg1"/>
                </a:solidFill>
              </a:rPr>
              <a:t>, maar later (1952) </a:t>
            </a:r>
            <a:r>
              <a:rPr lang="en-US" sz="2400" dirty="0" err="1" smtClean="0">
                <a:solidFill>
                  <a:schemeClr val="bg1"/>
                </a:solidFill>
              </a:rPr>
              <a:t>afgeschaft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stepmap.de/landkarte/brd-126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986" y="475283"/>
            <a:ext cx="5350329" cy="53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328375" y="578193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http://www.stepmap.de/landkarte/ddr-12600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8"/>
          <a:stretch/>
        </p:blipFill>
        <p:spPr bwMode="auto">
          <a:xfrm>
            <a:off x="8175010" y="467890"/>
            <a:ext cx="4772639" cy="531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3265715" y="379688"/>
            <a:ext cx="877161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In de BRD is </a:t>
            </a:r>
            <a:r>
              <a:rPr lang="en-US" sz="2400" dirty="0" err="1" smtClean="0">
                <a:solidFill>
                  <a:schemeClr val="bg1"/>
                </a:solidFill>
              </a:rPr>
              <a:t>er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</a:rPr>
              <a:t>Wirtschaftswunder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economisch</a:t>
            </a:r>
            <a:r>
              <a:rPr lang="en-US" sz="2400" dirty="0" smtClean="0">
                <a:solidFill>
                  <a:schemeClr val="bg1"/>
                </a:solidFill>
              </a:rPr>
              <a:t> wonder.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Onder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leiding</a:t>
            </a:r>
            <a:r>
              <a:rPr lang="en-US" sz="2400" dirty="0" smtClean="0">
                <a:solidFill>
                  <a:schemeClr val="bg1"/>
                </a:solidFill>
              </a:rPr>
              <a:t> van: </a:t>
            </a:r>
          </a:p>
          <a:p>
            <a:r>
              <a:rPr lang="en-US" sz="2400" dirty="0" err="1" smtClean="0">
                <a:solidFill>
                  <a:schemeClr val="bg1"/>
                </a:solidFill>
              </a:rPr>
              <a:t>Bondskanselier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Konrad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u="sng" dirty="0" smtClean="0">
                <a:solidFill>
                  <a:schemeClr val="bg1"/>
                </a:solidFill>
              </a:rPr>
              <a:t>Adenauer</a:t>
            </a:r>
            <a:r>
              <a:rPr lang="en-US" sz="2400" dirty="0" smtClean="0">
                <a:solidFill>
                  <a:schemeClr val="bg1"/>
                </a:solidFill>
              </a:rPr>
              <a:t>	 en Minister van </a:t>
            </a:r>
            <a:r>
              <a:rPr lang="en-US" sz="2400" dirty="0" err="1" smtClean="0">
                <a:solidFill>
                  <a:schemeClr val="bg1"/>
                </a:solidFill>
              </a:rPr>
              <a:t>Economische</a:t>
            </a:r>
            <a:r>
              <a:rPr lang="en-US" sz="2400" dirty="0" smtClean="0">
                <a:solidFill>
                  <a:schemeClr val="bg1"/>
                </a:solidFill>
              </a:rPr>
              <a:t> 					</a:t>
            </a:r>
            <a:r>
              <a:rPr lang="en-US" sz="2400" dirty="0" err="1" smtClean="0">
                <a:solidFill>
                  <a:schemeClr val="bg1"/>
                </a:solidFill>
              </a:rPr>
              <a:t>zaken</a:t>
            </a:r>
            <a:r>
              <a:rPr lang="en-US" sz="2400" dirty="0" smtClean="0">
                <a:solidFill>
                  <a:schemeClr val="bg1"/>
                </a:solidFill>
              </a:rPr>
              <a:t> Ludwig </a:t>
            </a:r>
            <a:r>
              <a:rPr lang="en-US" sz="2400" u="sng" dirty="0" smtClean="0">
                <a:solidFill>
                  <a:schemeClr val="bg1"/>
                </a:solidFill>
              </a:rPr>
              <a:t>Erhard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Veranderd</a:t>
            </a:r>
            <a:r>
              <a:rPr lang="en-US" sz="2400" dirty="0" smtClean="0">
                <a:solidFill>
                  <a:schemeClr val="bg1"/>
                </a:solidFill>
              </a:rPr>
              <a:t> de BRD van </a:t>
            </a:r>
            <a:r>
              <a:rPr lang="en-US" sz="2400" dirty="0" err="1" smtClean="0">
                <a:solidFill>
                  <a:schemeClr val="bg1"/>
                </a:solidFill>
              </a:rPr>
              <a:t>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verwoest</a:t>
            </a:r>
            <a:r>
              <a:rPr lang="en-US" sz="2400" dirty="0" smtClean="0">
                <a:solidFill>
                  <a:schemeClr val="bg1"/>
                </a:solidFill>
              </a:rPr>
              <a:t> land in </a:t>
            </a:r>
            <a:r>
              <a:rPr lang="en-US" sz="2400" dirty="0" err="1" smtClean="0">
                <a:solidFill>
                  <a:schemeClr val="bg1"/>
                </a:solidFill>
              </a:rPr>
              <a:t>een</a:t>
            </a:r>
            <a:r>
              <a:rPr lang="en-US" sz="2400" dirty="0" smtClean="0">
                <a:solidFill>
                  <a:schemeClr val="bg1"/>
                </a:solidFill>
              </a:rPr>
              <a:t> van de </a:t>
            </a:r>
            <a:r>
              <a:rPr lang="en-US" sz="2400" dirty="0" err="1" smtClean="0">
                <a:solidFill>
                  <a:schemeClr val="bg1"/>
                </a:solidFill>
              </a:rPr>
              <a:t>sterkste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industriele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landen</a:t>
            </a:r>
            <a:r>
              <a:rPr lang="en-US" sz="2400" dirty="0" smtClean="0">
                <a:solidFill>
                  <a:schemeClr val="bg1"/>
                </a:solidFill>
              </a:rPr>
              <a:t> van de </a:t>
            </a:r>
            <a:r>
              <a:rPr lang="en-US" sz="2400" dirty="0" err="1" smtClean="0">
                <a:solidFill>
                  <a:schemeClr val="bg1"/>
                </a:solidFill>
              </a:rPr>
              <a:t>wereld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" name="Picture 2" descr="http://www.bilgiustam.com/resimler/2014/01/4816_grafik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56" y="2186247"/>
            <a:ext cx="2485729" cy="324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kn-online.de/var/storage/images/kn/in-ausland/politik/bundestagswahl-2013/elemente/bundeskanzler-seit-1949/ludwig-erhard-nr.-2/53397488-1-ger-DE/Ludwig-Erhard-Nr.-2_referen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597" y="2213338"/>
            <a:ext cx="2321259" cy="32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584" y="595063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4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3265715" y="518958"/>
            <a:ext cx="55895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Adenaur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erkende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deling</a:t>
            </a:r>
            <a:r>
              <a:rPr lang="en-US" sz="2400" dirty="0" smtClean="0">
                <a:solidFill>
                  <a:schemeClr val="bg1"/>
                </a:solidFill>
              </a:rPr>
              <a:t> van </a:t>
            </a:r>
            <a:r>
              <a:rPr lang="en-US" sz="2400" dirty="0" err="1" smtClean="0">
                <a:solidFill>
                  <a:schemeClr val="bg1"/>
                </a:solidFill>
              </a:rPr>
              <a:t>Duitsland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niet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Ook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vindt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hij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dat</a:t>
            </a:r>
            <a:r>
              <a:rPr lang="en-US" sz="2400" dirty="0" smtClean="0">
                <a:solidFill>
                  <a:schemeClr val="bg1"/>
                </a:solidFill>
              </a:rPr>
              <a:t> het </a:t>
            </a:r>
            <a:r>
              <a:rPr lang="en-US" sz="2400" dirty="0" err="1" smtClean="0">
                <a:solidFill>
                  <a:schemeClr val="bg1"/>
                </a:solidFill>
              </a:rPr>
              <a:t>stuk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wat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Polen</a:t>
            </a:r>
            <a:r>
              <a:rPr lang="en-US" sz="2400" dirty="0" smtClean="0">
                <a:solidFill>
                  <a:schemeClr val="bg1"/>
                </a:solidFill>
              </a:rPr>
              <a:t> is </a:t>
            </a:r>
            <a:r>
              <a:rPr lang="en-US" sz="2400" dirty="0" err="1" smtClean="0">
                <a:solidFill>
                  <a:schemeClr val="bg1"/>
                </a:solidFill>
              </a:rPr>
              <a:t>gegeven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eigenlijk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terug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moet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Tussen</a:t>
            </a:r>
            <a:r>
              <a:rPr lang="en-US" sz="2400" dirty="0" smtClean="0">
                <a:solidFill>
                  <a:schemeClr val="bg1"/>
                </a:solidFill>
              </a:rPr>
              <a:t> de BRD en </a:t>
            </a:r>
            <a:r>
              <a:rPr lang="en-US" sz="2400" dirty="0" err="1" smtClean="0">
                <a:solidFill>
                  <a:schemeClr val="bg1"/>
                </a:solidFill>
              </a:rPr>
              <a:t>Oost</a:t>
            </a:r>
            <a:r>
              <a:rPr lang="en-US" sz="2400" dirty="0" smtClean="0">
                <a:solidFill>
                  <a:schemeClr val="bg1"/>
                </a:solidFill>
              </a:rPr>
              <a:t>-Europa is </a:t>
            </a:r>
            <a:r>
              <a:rPr lang="en-US" sz="2400" dirty="0" err="1" smtClean="0">
                <a:solidFill>
                  <a:schemeClr val="bg1"/>
                </a:solidFill>
              </a:rPr>
              <a:t>daarom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nog</a:t>
            </a:r>
            <a:r>
              <a:rPr lang="en-US" sz="2400" dirty="0" smtClean="0">
                <a:solidFill>
                  <a:schemeClr val="bg1"/>
                </a:solidFill>
              </a:rPr>
              <a:t> steeds </a:t>
            </a:r>
            <a:r>
              <a:rPr lang="en-US" sz="2400" dirty="0" err="1" smtClean="0">
                <a:solidFill>
                  <a:schemeClr val="bg1"/>
                </a:solidFill>
              </a:rPr>
              <a:t>veel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vijandschap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" name="Picture 2" descr="http://www.bilgiustam.com/resimler/2014/01/4816_grafik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61" y="467115"/>
            <a:ext cx="2485729" cy="324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1" y="2401508"/>
            <a:ext cx="926416" cy="86139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5"/>
          <a:srcRect l="22628" t="29660" r="43466" b="11568"/>
          <a:stretch/>
        </p:blipFill>
        <p:spPr>
          <a:xfrm>
            <a:off x="8855243" y="3860054"/>
            <a:ext cx="3076251" cy="299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2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3265715" y="518957"/>
            <a:ext cx="55895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Willy Brandt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Bondskanselier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vanaf</a:t>
            </a:r>
            <a:r>
              <a:rPr lang="en-US" sz="2400" dirty="0" smtClean="0">
                <a:solidFill>
                  <a:schemeClr val="bg1"/>
                </a:solidFill>
              </a:rPr>
              <a:t> 1969.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Toenadering tot het </a:t>
            </a:r>
            <a:r>
              <a:rPr lang="en-US" sz="2400" dirty="0" err="1" smtClean="0">
                <a:solidFill>
                  <a:schemeClr val="bg1"/>
                </a:solidFill>
              </a:rPr>
              <a:t>oosten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Afspraken</a:t>
            </a:r>
            <a:r>
              <a:rPr lang="en-US" sz="2400" dirty="0" smtClean="0">
                <a:solidFill>
                  <a:schemeClr val="bg1"/>
                </a:solidFill>
              </a:rPr>
              <a:t> met </a:t>
            </a:r>
            <a:r>
              <a:rPr lang="en-US" sz="2400" dirty="0" err="1" smtClean="0">
                <a:solidFill>
                  <a:schemeClr val="bg1"/>
                </a:solidFill>
              </a:rPr>
              <a:t>Sovjet-Unie</a:t>
            </a:r>
            <a:r>
              <a:rPr lang="en-US" sz="2400" dirty="0" smtClean="0">
                <a:solidFill>
                  <a:schemeClr val="bg1"/>
                </a:solidFill>
              </a:rPr>
              <a:t> en </a:t>
            </a:r>
            <a:r>
              <a:rPr lang="en-US" sz="2400" dirty="0" err="1" smtClean="0">
                <a:solidFill>
                  <a:schemeClr val="bg1"/>
                </a:solidFill>
              </a:rPr>
              <a:t>Polen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Erkenning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nieuwe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Duitse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grens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Maar,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erkenning</a:t>
            </a:r>
            <a:r>
              <a:rPr lang="en-US" sz="2400" dirty="0" smtClean="0">
                <a:solidFill>
                  <a:schemeClr val="bg1"/>
                </a:solidFill>
              </a:rPr>
              <a:t> DDR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11" y="3915726"/>
            <a:ext cx="926416" cy="861392"/>
          </a:xfrm>
          <a:prstGeom prst="rect">
            <a:avLst/>
          </a:prstGeom>
        </p:spPr>
      </p:pic>
      <p:pic>
        <p:nvPicPr>
          <p:cNvPr id="1026" name="Picture 2" descr="http://www.pinkbigmac.com/img11751/raw/willy-brandt-portrait-in-schwarz-und-weiss-de1175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9" r="17728"/>
          <a:stretch/>
        </p:blipFill>
        <p:spPr bwMode="auto">
          <a:xfrm>
            <a:off x="9019656" y="1051305"/>
            <a:ext cx="2856552" cy="329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91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111" y="5309098"/>
            <a:ext cx="926416" cy="861392"/>
          </a:xfrm>
          <a:prstGeom prst="rect">
            <a:avLst/>
          </a:prstGeom>
        </p:spPr>
      </p:pic>
      <p:pic>
        <p:nvPicPr>
          <p:cNvPr id="2" name="Picture 2" descr="http://www.google.nl/url?sa=i&amp;source=images&amp;cd=&amp;ved=0CAUQjBw&amp;url=http%3A%2F%2Fmodwrldhistory.weebly.com%2Fuploads%2F8%2F9%2F5%2F8%2F8958901%2F502930475_orig.jpg&amp;ei=Hck4VZHxNIbBOYDhgfgN&amp;psig=AFQjCNHfJch8boDNtrW53W7SAgQmjvaDUQ&amp;ust=14298712619221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r="33567"/>
          <a:stretch/>
        </p:blipFill>
        <p:spPr bwMode="auto">
          <a:xfrm>
            <a:off x="0" y="0"/>
            <a:ext cx="3344463" cy="69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976915" y="2275187"/>
            <a:ext cx="5589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Mao </a:t>
            </a:r>
            <a:r>
              <a:rPr lang="en-US" sz="2400" dirty="0" err="1" smtClean="0">
                <a:solidFill>
                  <a:schemeClr val="bg1"/>
                </a:solidFill>
              </a:rPr>
              <a:t>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Communistisch</a:t>
            </a:r>
            <a:r>
              <a:rPr lang="en-US" sz="2400" dirty="0" smtClean="0">
                <a:solidFill>
                  <a:schemeClr val="bg1"/>
                </a:solidFill>
              </a:rPr>
              <a:t> China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5473971" y="2718629"/>
            <a:ext cx="2595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1949 - </a:t>
            </a:r>
            <a:r>
              <a:rPr lang="en-US" sz="2400" dirty="0" err="1" smtClean="0">
                <a:solidFill>
                  <a:prstClr val="white"/>
                </a:solidFill>
              </a:rPr>
              <a:t>heden</a:t>
            </a:r>
            <a:endParaRPr lang="en-US" sz="2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7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www.theboxstore.nl/wordpress/wp-content/uploads/zwart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62273"/>
            <a:ext cx="12192000" cy="7020273"/>
          </a:xfrm>
          <a:prstGeom prst="rect">
            <a:avLst/>
          </a:prstGeom>
          <a:noFill/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71583" y="688663"/>
            <a:ext cx="109728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nl-NL" sz="2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sz="2700" dirty="0" smtClean="0">
                <a:solidFill>
                  <a:schemeClr val="bg1"/>
                </a:solidFill>
              </a:rPr>
              <a:t>1921:</a:t>
            </a:r>
            <a:r>
              <a:rPr lang="nl-NL" sz="27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nl-NL" sz="2700" dirty="0">
                <a:solidFill>
                  <a:schemeClr val="bg1"/>
                </a:solidFill>
                <a:sym typeface="Wingdings" pitchFamily="2" charset="2"/>
              </a:rPr>
              <a:t>oprichting </a:t>
            </a:r>
            <a:r>
              <a:rPr lang="nl-NL" sz="2700" u="sng" dirty="0">
                <a:solidFill>
                  <a:schemeClr val="bg1"/>
                </a:solidFill>
                <a:sym typeface="Wingdings" pitchFamily="2" charset="2"/>
              </a:rPr>
              <a:t>Chinese Communistische Partij (CCP)</a:t>
            </a:r>
          </a:p>
          <a:p>
            <a:pPr marL="0" indent="0">
              <a:buNone/>
            </a:pPr>
            <a:endParaRPr lang="nl-NL" sz="27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>
              <a:buNone/>
            </a:pPr>
            <a:r>
              <a:rPr lang="nl-NL" sz="2700" dirty="0" smtClean="0">
                <a:solidFill>
                  <a:schemeClr val="bg1"/>
                </a:solidFill>
                <a:sym typeface="Wingdings" pitchFamily="2" charset="2"/>
              </a:rPr>
              <a:t>Vanaf 1949 CCP </a:t>
            </a:r>
            <a:r>
              <a:rPr lang="nl-NL" sz="2700" dirty="0">
                <a:solidFill>
                  <a:schemeClr val="bg1"/>
                </a:solidFill>
                <a:sym typeface="Wingdings" pitchFamily="2" charset="2"/>
              </a:rPr>
              <a:t>aan de macht</a:t>
            </a:r>
            <a:endParaRPr lang="nl-NL" sz="2700" u="sng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7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700" dirty="0">
              <a:solidFill>
                <a:schemeClr val="bg1"/>
              </a:solidFill>
            </a:endParaRPr>
          </a:p>
        </p:txBody>
      </p:sp>
      <p:pic>
        <p:nvPicPr>
          <p:cNvPr id="9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5733256"/>
            <a:ext cx="978112" cy="861392"/>
          </a:xfrm>
          <a:prstGeom prst="rect">
            <a:avLst/>
          </a:prstGeom>
        </p:spPr>
      </p:pic>
      <p:sp>
        <p:nvSpPr>
          <p:cNvPr id="2050" name="AutoShape 2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052" name="AutoShape 4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" name="Picture 2" descr="http://www.google.nl/url?sa=i&amp;source=images&amp;cd=&amp;ved=0CAUQjBw&amp;url=http%3A%2F%2Fmodwrldhistory.weebly.com%2Fuploads%2F8%2F9%2F5%2F8%2F8958901%2F502930475_orig.jpg&amp;ei=Hck4VZHxNIbBOYDhgfgN&amp;psig=AFQjCNHfJch8boDNtrW53W7SAgQmjvaDUQ&amp;ust=142987126192212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r="33567"/>
          <a:stretch/>
        </p:blipFill>
        <p:spPr bwMode="auto">
          <a:xfrm>
            <a:off x="17603" y="-162273"/>
            <a:ext cx="3344463" cy="69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5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79620" y="574712"/>
            <a:ext cx="9121013" cy="458112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Communisme krijgt veel aanhangers in China, want:</a:t>
            </a: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None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Grote sociale ongelijkheid</a:t>
            </a:r>
          </a:p>
          <a:p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Economische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achterstand</a:t>
            </a:r>
            <a:endParaRPr lang="en-US" sz="22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Groot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belang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landbouw</a:t>
            </a:r>
            <a:endParaRPr lang="en-US" sz="22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Bedreigd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door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kolonisatie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van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Westerse</a:t>
            </a:r>
            <a:r>
              <a:rPr lang="en-US" sz="22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.</a:t>
            </a: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None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</p:txBody>
      </p:sp>
      <p:pic>
        <p:nvPicPr>
          <p:cNvPr id="9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06" y="4294448"/>
            <a:ext cx="1235221" cy="861392"/>
          </a:xfrm>
          <a:prstGeom prst="rect">
            <a:avLst/>
          </a:prstGeom>
        </p:spPr>
      </p:pic>
      <p:pic>
        <p:nvPicPr>
          <p:cNvPr id="12" name="Picture 2" descr="http://www.google.nl/url?sa=i&amp;source=images&amp;cd=&amp;ved=0CAUQjBw&amp;url=http%3A%2F%2Fmodwrldhistory.weebly.com%2Fuploads%2F8%2F9%2F5%2F8%2F8958901%2F502930475_orig.jpg&amp;ei=Hck4VZHxNIbBOYDhgfgN&amp;psig=AFQjCNHfJch8boDNtrW53W7SAgQmjvaDUQ&amp;ust=14298712619221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r="33567"/>
          <a:stretch/>
        </p:blipFill>
        <p:spPr bwMode="auto">
          <a:xfrm>
            <a:off x="17603" y="-67186"/>
            <a:ext cx="3344463" cy="69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13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15680" y="2332039"/>
            <a:ext cx="10972800" cy="4525963"/>
          </a:xfrm>
        </p:spPr>
        <p:txBody>
          <a:bodyPr>
            <a:normAutofit/>
          </a:bodyPr>
          <a:lstStyle/>
          <a:p>
            <a:endParaRPr lang="nl-NL" sz="27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700" dirty="0">
              <a:solidFill>
                <a:schemeClr val="bg1"/>
              </a:solidFill>
            </a:endParaRPr>
          </a:p>
        </p:txBody>
      </p:sp>
      <p:pic>
        <p:nvPicPr>
          <p:cNvPr id="9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92" y="5733256"/>
            <a:ext cx="1235221" cy="861392"/>
          </a:xfrm>
          <a:prstGeom prst="rect">
            <a:avLst/>
          </a:prstGeom>
        </p:spPr>
      </p:pic>
      <p:sp>
        <p:nvSpPr>
          <p:cNvPr id="2050" name="AutoShape 2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052" name="AutoShape 4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3828865" y="941133"/>
            <a:ext cx="4736907" cy="4337323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nl-NL" sz="2200" u="sng" dirty="0">
                <a:solidFill>
                  <a:schemeClr val="bg1"/>
                </a:solidFill>
              </a:rPr>
              <a:t>Mao </a:t>
            </a:r>
            <a:r>
              <a:rPr lang="nl-NL" sz="2200" u="sng" dirty="0" err="1">
                <a:solidFill>
                  <a:schemeClr val="bg1"/>
                </a:solidFill>
              </a:rPr>
              <a:t>Zedong</a:t>
            </a:r>
            <a:r>
              <a:rPr lang="nl-NL" sz="2200" dirty="0">
                <a:solidFill>
                  <a:schemeClr val="bg1"/>
                </a:solidFill>
              </a:rPr>
              <a:t> </a:t>
            </a:r>
            <a:r>
              <a:rPr lang="nl-NL" sz="2200" dirty="0" smtClean="0">
                <a:solidFill>
                  <a:schemeClr val="bg1"/>
                </a:solidFill>
              </a:rPr>
              <a:t>wordt de leider van het Communistische China.</a:t>
            </a:r>
          </a:p>
          <a:p>
            <a:pPr defTabSz="1219170">
              <a:spcBef>
                <a:spcPct val="20000"/>
              </a:spcBef>
              <a:defRPr/>
            </a:pPr>
            <a:endParaRPr lang="nl-NL" sz="2200" u="sng" dirty="0">
              <a:solidFill>
                <a:schemeClr val="bg1"/>
              </a:solidFill>
              <a:sym typeface="Wingdings" pitchFamily="2" charset="2"/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Dictatuur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2200" dirty="0">
                <a:solidFill>
                  <a:schemeClr val="bg1"/>
                </a:solidFill>
                <a:sym typeface="Wingdings" pitchFamily="2" charset="2"/>
              </a:rPr>
              <a:t>G</a:t>
            </a:r>
            <a:r>
              <a:rPr lang="nl-NL" sz="2200" dirty="0" err="1" smtClean="0">
                <a:solidFill>
                  <a:schemeClr val="bg1"/>
                </a:solidFill>
                <a:sym typeface="Wingdings" pitchFamily="2" charset="2"/>
              </a:rPr>
              <a:t>ebruik</a:t>
            </a:r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nl-NL" sz="2200" dirty="0">
                <a:solidFill>
                  <a:schemeClr val="bg1"/>
                </a:solidFill>
                <a:sym typeface="Wingdings" pitchFamily="2" charset="2"/>
              </a:rPr>
              <a:t>van geweld </a:t>
            </a:r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tegen bevolking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Propaganda (</a:t>
            </a:r>
            <a:r>
              <a:rPr lang="nl-NL" sz="2200" u="sng" dirty="0">
                <a:solidFill>
                  <a:schemeClr val="bg1"/>
                </a:solidFill>
              </a:rPr>
              <a:t>Het Rode </a:t>
            </a:r>
            <a:r>
              <a:rPr lang="nl-NL" sz="2200" u="sng" dirty="0" smtClean="0">
                <a:solidFill>
                  <a:schemeClr val="bg1"/>
                </a:solidFill>
              </a:rPr>
              <a:t>Boekje</a:t>
            </a:r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)</a:t>
            </a: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spcBef>
                <a:spcPct val="20000"/>
              </a:spcBef>
            </a:pPr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Nieuwe versie van het Communisme: </a:t>
            </a:r>
            <a:r>
              <a:rPr lang="nl-NL" sz="2200" u="sng" dirty="0" smtClean="0">
                <a:solidFill>
                  <a:schemeClr val="bg1"/>
                </a:solidFill>
                <a:sym typeface="Wingdings" pitchFamily="2" charset="2"/>
              </a:rPr>
              <a:t>Maoïsme</a:t>
            </a:r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 (Nadruk op boeren)</a:t>
            </a:r>
            <a:endParaRPr lang="nl-NL" sz="2200" dirty="0">
              <a:solidFill>
                <a:schemeClr val="bg1"/>
              </a:solidFill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2" name="Picture 2" descr="rode boekj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67373" y="1376359"/>
            <a:ext cx="3361809" cy="3466866"/>
          </a:xfrm>
          <a:prstGeom prst="rect">
            <a:avLst/>
          </a:prstGeom>
          <a:noFill/>
        </p:spPr>
      </p:pic>
      <p:pic>
        <p:nvPicPr>
          <p:cNvPr id="14" name="Picture 2" descr="http://www.google.nl/url?sa=i&amp;source=images&amp;cd=&amp;ved=0CAUQjBw&amp;url=http%3A%2F%2Fmodwrldhistory.weebly.com%2Fuploads%2F8%2F9%2F5%2F8%2F8958901%2F502930475_orig.jpg&amp;ei=Hck4VZHxNIbBOYDhgfgN&amp;psig=AFQjCNHfJch8boDNtrW53W7SAgQmjvaDUQ&amp;ust=142987126192212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r="33567"/>
          <a:stretch/>
        </p:blipFill>
        <p:spPr bwMode="auto">
          <a:xfrm>
            <a:off x="17603" y="-162273"/>
            <a:ext cx="3344463" cy="69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smtClean="0">
              <a:sym typeface="Wingdings" pitchFamily="2" charset="2"/>
            </a:endParaRPr>
          </a:p>
          <a:p>
            <a:endParaRPr lang="nl-NL" dirty="0"/>
          </a:p>
        </p:txBody>
      </p:sp>
      <p:pic>
        <p:nvPicPr>
          <p:cNvPr id="9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780" y="5996608"/>
            <a:ext cx="1235221" cy="861392"/>
          </a:xfrm>
          <a:prstGeom prst="rect">
            <a:avLst/>
          </a:prstGeom>
        </p:spPr>
      </p:pic>
      <p:sp>
        <p:nvSpPr>
          <p:cNvPr id="2050" name="AutoShape 2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052" name="AutoShape 4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3638854" y="765471"/>
            <a:ext cx="5156804" cy="7245424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nl-NL" sz="2200" u="sng" dirty="0">
                <a:solidFill>
                  <a:schemeClr val="bg1"/>
                </a:solidFill>
                <a:sym typeface="Wingdings" pitchFamily="2" charset="2"/>
              </a:rPr>
              <a:t>‘’De Grote sprong Voorwaarts’’ (1958) </a:t>
            </a:r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  China moet moderniseren. Grote verandering doorgevoerd.</a:t>
            </a: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nl-NL" sz="2200" dirty="0">
                <a:solidFill>
                  <a:schemeClr val="bg1"/>
                </a:solidFill>
                <a:sym typeface="Wingdings" pitchFamily="2" charset="2"/>
              </a:rPr>
              <a:t>Onafhankelijke boerenbedrijven </a:t>
            </a:r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afgeschaft. Alle boeren werken voortaan samen in </a:t>
            </a:r>
            <a:r>
              <a:rPr lang="nl-NL" sz="2200" u="sng" dirty="0">
                <a:solidFill>
                  <a:schemeClr val="bg1"/>
                </a:solidFill>
                <a:sym typeface="Wingdings" pitchFamily="2" charset="2"/>
              </a:rPr>
              <a:t>volkscommunes</a:t>
            </a: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u="sng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u="sng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www.google.nl/url?sa=i&amp;source=images&amp;cd=&amp;ved=0CAUQjBw&amp;url=http%3A%2F%2Fmodwrldhistory.weebly.com%2Fuploads%2F8%2F9%2F5%2F8%2F8958901%2F502930475_orig.jpg&amp;ei=Hck4VZHxNIbBOYDhgfgN&amp;psig=AFQjCNHfJch8boDNtrW53W7SAgQmjvaDUQ&amp;ust=142987126192212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r="33567"/>
          <a:stretch/>
        </p:blipFill>
        <p:spPr bwMode="auto">
          <a:xfrm>
            <a:off x="17603" y="-162273"/>
            <a:ext cx="3344463" cy="69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smtClean="0">
              <a:sym typeface="Wingdings" pitchFamily="2" charset="2"/>
            </a:endParaRPr>
          </a:p>
          <a:p>
            <a:endParaRPr lang="nl-NL" dirty="0"/>
          </a:p>
        </p:txBody>
      </p:sp>
      <p:pic>
        <p:nvPicPr>
          <p:cNvPr id="9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780" y="5996608"/>
            <a:ext cx="1235221" cy="861392"/>
          </a:xfrm>
          <a:prstGeom prst="rect">
            <a:avLst/>
          </a:prstGeom>
        </p:spPr>
      </p:pic>
      <p:sp>
        <p:nvSpPr>
          <p:cNvPr id="2050" name="AutoShape 2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052" name="AutoShape 4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3565267" y="63954"/>
            <a:ext cx="4823991" cy="7245424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China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moest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snel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industrialiseren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elke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boer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kreeg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staaloven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.</a:t>
            </a:r>
          </a:p>
          <a:p>
            <a:pPr defTabSz="1219170">
              <a:spcBef>
                <a:spcPct val="20000"/>
              </a:spcBef>
              <a:defRPr/>
            </a:pPr>
            <a:endParaRPr lang="en-US" sz="2200" dirty="0">
              <a:solidFill>
                <a:schemeClr val="bg1"/>
              </a:solidFill>
              <a:sym typeface="Wingdings" pitchFamily="2" charset="2"/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Verplichtte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hoeveelheid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ijzer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maken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. Maar…</a:t>
            </a: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nl-NL" sz="2200" dirty="0">
                <a:solidFill>
                  <a:schemeClr val="bg1"/>
                </a:solidFill>
                <a:sym typeface="Wingdings" pitchFamily="2" charset="2"/>
              </a:rPr>
              <a:t>Gebrek aan </a:t>
            </a:r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ijzererts, dus werden andere spullen omgesmolten. IJzer had een te lage kwaliteit.</a:t>
            </a:r>
          </a:p>
          <a:p>
            <a:pPr defTabSz="1219170">
              <a:spcBef>
                <a:spcPct val="20000"/>
              </a:spcBef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nl-NL" sz="2200" dirty="0" err="1" smtClean="0">
                <a:solidFill>
                  <a:schemeClr val="bg1"/>
                </a:solidFill>
                <a:sym typeface="Wingdings" pitchFamily="2" charset="2"/>
              </a:rPr>
              <a:t>All</a:t>
            </a:r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 kosten voor de Grote sprong werden betaald door voedsel te verkopen.</a:t>
            </a:r>
          </a:p>
          <a:p>
            <a:pPr defTabSz="1219170">
              <a:spcBef>
                <a:spcPct val="20000"/>
              </a:spcBef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nl-NL" sz="2200" dirty="0" smtClean="0">
                <a:solidFill>
                  <a:schemeClr val="bg1"/>
                </a:solidFill>
                <a:sym typeface="Wingdings" pitchFamily="2" charset="2"/>
              </a:rPr>
              <a:t>Gevolg: voedseltekorten, veel </a:t>
            </a:r>
            <a:r>
              <a:rPr lang="nl-NL" sz="2200" dirty="0">
                <a:solidFill>
                  <a:schemeClr val="bg1"/>
                </a:solidFill>
                <a:sym typeface="Wingdings" pitchFamily="2" charset="2"/>
              </a:rPr>
              <a:t>doden</a:t>
            </a: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u="sng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thumb/a/a7/Backyard_furnace4.jpg/220px-Backyard_furnace4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9258" y="664362"/>
            <a:ext cx="4352937" cy="4749467"/>
          </a:xfrm>
          <a:prstGeom prst="rect">
            <a:avLst/>
          </a:prstGeom>
          <a:noFill/>
        </p:spPr>
      </p:pic>
      <p:pic>
        <p:nvPicPr>
          <p:cNvPr id="12" name="Picture 2" descr="http://www.google.nl/url?sa=i&amp;source=images&amp;cd=&amp;ved=0CAUQjBw&amp;url=http%3A%2F%2Fmodwrldhistory.weebly.com%2Fuploads%2F8%2F9%2F5%2F8%2F8958901%2F502930475_orig.jpg&amp;ei=Hck4VZHxNIbBOYDhgfgN&amp;psig=AFQjCNHfJch8boDNtrW53W7SAgQmjvaDUQ&amp;ust=142987126192212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r="33567"/>
          <a:stretch/>
        </p:blipFill>
        <p:spPr bwMode="auto">
          <a:xfrm>
            <a:off x="17603" y="-162273"/>
            <a:ext cx="3344463" cy="69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18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4330076" y="548680"/>
            <a:ext cx="6082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u="sng" dirty="0">
                <a:solidFill>
                  <a:schemeClr val="bg1"/>
                </a:solidFill>
              </a:rPr>
              <a:t>13 maart </a:t>
            </a:r>
            <a:r>
              <a:rPr lang="nl-NL" b="1" u="sng" dirty="0" smtClean="0">
                <a:solidFill>
                  <a:schemeClr val="bg1"/>
                </a:solidFill>
              </a:rPr>
              <a:t>1938 Anschluss</a:t>
            </a:r>
            <a:endParaRPr lang="nl-NL" b="1" u="sng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4419285" y="1196754"/>
            <a:ext cx="60692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Oostenrijk wordt ingenomen door Duitsland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Veel Duitsers en Oostenrijkers wilde één land worden.</a:t>
            </a:r>
          </a:p>
          <a:p>
            <a:endParaRPr lang="en-US" sz="20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u="sng" dirty="0" smtClean="0">
                <a:solidFill>
                  <a:schemeClr val="bg1"/>
                </a:solidFill>
                <a:latin typeface="Calibri" pitchFamily="34" charset="0"/>
              </a:rPr>
              <a:t>Anschluss</a:t>
            </a: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: Oostenrijk wordt gedwongen zich aan te sluiten bij Duitsland</a:t>
            </a: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6714" t="20663" r="39685" b="11987"/>
          <a:stretch/>
        </p:blipFill>
        <p:spPr>
          <a:xfrm>
            <a:off x="3185389" y="21905"/>
            <a:ext cx="6974007" cy="492684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/>
          <a:srcRect l="6563" t="17490" r="39790" b="19450"/>
          <a:stretch/>
        </p:blipFill>
        <p:spPr>
          <a:xfrm>
            <a:off x="3179299" y="1768388"/>
            <a:ext cx="6980096" cy="4612943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3580228" y="2664496"/>
            <a:ext cx="617823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 smtClean="0"/>
              <a:t>De Koude Oorlog: Een periode van vijandschap tussen de Sovjet-Unie en de VS en hun bondgenoten, waarin veel conflicten en oorlogen voorkwamen. Er was echter geen sprake van een rechtstreekse oorlog tussen de SU en de VS.</a:t>
            </a:r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63" y="3358345"/>
            <a:ext cx="926416" cy="861392"/>
          </a:xfrm>
          <a:prstGeom prst="rect">
            <a:avLst/>
          </a:prstGeom>
        </p:spPr>
      </p:pic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6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smtClean="0">
              <a:sym typeface="Wingdings" pitchFamily="2" charset="2"/>
            </a:endParaRPr>
          </a:p>
          <a:p>
            <a:endParaRPr lang="nl-NL" dirty="0"/>
          </a:p>
        </p:txBody>
      </p:sp>
      <p:sp>
        <p:nvSpPr>
          <p:cNvPr id="2050" name="AutoShape 2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052" name="AutoShape 4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3622080" y="-75835"/>
            <a:ext cx="9264352" cy="5445224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2700" dirty="0" smtClean="0">
                <a:solidFill>
                  <a:schemeClr val="bg1"/>
                </a:solidFill>
              </a:rPr>
              <a:t>Mao had </a:t>
            </a:r>
            <a:r>
              <a:rPr lang="en-US" sz="2700" u="sng" dirty="0" err="1" smtClean="0">
                <a:solidFill>
                  <a:schemeClr val="bg1"/>
                </a:solidFill>
              </a:rPr>
              <a:t>totale</a:t>
            </a:r>
            <a:r>
              <a:rPr lang="en-US" sz="2700" u="sng" dirty="0" smtClean="0">
                <a:solidFill>
                  <a:schemeClr val="bg1"/>
                </a:solidFill>
              </a:rPr>
              <a:t> </a:t>
            </a:r>
            <a:r>
              <a:rPr lang="en-US" sz="2700" u="sng" dirty="0" err="1" smtClean="0">
                <a:solidFill>
                  <a:schemeClr val="bg1"/>
                </a:solidFill>
              </a:rPr>
              <a:t>controle</a:t>
            </a:r>
            <a:r>
              <a:rPr lang="en-US" sz="2700" dirty="0" smtClean="0">
                <a:solidFill>
                  <a:schemeClr val="bg1"/>
                </a:solidFill>
              </a:rPr>
              <a:t> over de </a:t>
            </a:r>
            <a:r>
              <a:rPr lang="en-US" sz="2700" dirty="0" err="1" smtClean="0">
                <a:solidFill>
                  <a:schemeClr val="bg1"/>
                </a:solidFill>
              </a:rPr>
              <a:t>maatschappij</a:t>
            </a:r>
            <a:r>
              <a:rPr lang="en-US" sz="2700" dirty="0" smtClean="0">
                <a:solidFill>
                  <a:schemeClr val="bg1"/>
                </a:solidFill>
              </a:rPr>
              <a:t>.</a:t>
            </a:r>
          </a:p>
          <a:p>
            <a:pPr defTabSz="1219170">
              <a:spcBef>
                <a:spcPct val="20000"/>
              </a:spcBef>
              <a:defRPr/>
            </a:pPr>
            <a:endParaRPr lang="en-US" sz="2700" dirty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nl-NL" sz="2800" u="sng" dirty="0">
                <a:solidFill>
                  <a:schemeClr val="bg1"/>
                </a:solidFill>
              </a:rPr>
              <a:t>De Grote Mussencampagne</a:t>
            </a:r>
            <a:r>
              <a:rPr lang="en-US" sz="2700" dirty="0" smtClean="0">
                <a:solidFill>
                  <a:schemeClr val="bg1"/>
                </a:solidFill>
              </a:rPr>
              <a:t> </a:t>
            </a:r>
            <a:endParaRPr lang="nl-NL" sz="2700" dirty="0">
              <a:solidFill>
                <a:schemeClr val="bg1"/>
              </a:solidFill>
            </a:endParaRPr>
          </a:p>
        </p:txBody>
      </p:sp>
      <p:pic>
        <p:nvPicPr>
          <p:cNvPr id="22530" name="Picture 2" descr="Chinese affiches waarop te zien is hoe er op mussen wordt gejaagd - Afb: chineseposters.n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9466" y="2012398"/>
            <a:ext cx="7122199" cy="3807833"/>
          </a:xfrm>
          <a:prstGeom prst="rect">
            <a:avLst/>
          </a:prstGeom>
          <a:noFill/>
        </p:spPr>
      </p:pic>
      <p:pic>
        <p:nvPicPr>
          <p:cNvPr id="11" name="Picture 2" descr="http://www.google.nl/url?sa=i&amp;source=images&amp;cd=&amp;ved=0CAUQjBw&amp;url=http%3A%2F%2Fmodwrldhistory.weebly.com%2Fuploads%2F8%2F9%2F5%2F8%2F8958901%2F502930475_orig.jpg&amp;ei=Hck4VZHxNIbBOYDhgfgN&amp;psig=AFQjCNHfJch8boDNtrW53W7SAgQmjvaDUQ&amp;ust=142987126192212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r="33567"/>
          <a:stretch/>
        </p:blipFill>
        <p:spPr bwMode="auto">
          <a:xfrm>
            <a:off x="17603" y="-162273"/>
            <a:ext cx="3344463" cy="69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3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www.theboxstore.nl/wordpress/wp-content/uploads/zwart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62273"/>
            <a:ext cx="12192000" cy="7020273"/>
          </a:xfrm>
          <a:prstGeom prst="rect">
            <a:avLst/>
          </a:prstGeom>
          <a:noFill/>
        </p:spPr>
      </p:pic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smtClean="0">
              <a:sym typeface="Wingdings" pitchFamily="2" charset="2"/>
            </a:endParaRPr>
          </a:p>
          <a:p>
            <a:endParaRPr lang="nl-NL" dirty="0"/>
          </a:p>
        </p:txBody>
      </p:sp>
      <p:pic>
        <p:nvPicPr>
          <p:cNvPr id="9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780" y="5996608"/>
            <a:ext cx="1235221" cy="861392"/>
          </a:xfrm>
          <a:prstGeom prst="rect">
            <a:avLst/>
          </a:prstGeom>
        </p:spPr>
      </p:pic>
      <p:sp>
        <p:nvSpPr>
          <p:cNvPr id="2050" name="AutoShape 2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052" name="AutoShape 4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3570580" y="877888"/>
            <a:ext cx="8640960" cy="7245424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>
                <a:solidFill>
                  <a:schemeClr val="bg1"/>
                </a:solidFill>
              </a:rPr>
              <a:t>Communistisch</a:t>
            </a:r>
            <a:r>
              <a:rPr lang="en-US" sz="2200" dirty="0">
                <a:solidFill>
                  <a:schemeClr val="bg1"/>
                </a:solidFill>
              </a:rPr>
              <a:t> China </a:t>
            </a:r>
            <a:r>
              <a:rPr lang="en-US" sz="2200" dirty="0" err="1">
                <a:solidFill>
                  <a:schemeClr val="bg1"/>
                </a:solidFill>
              </a:rPr>
              <a:t>werd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internationaal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niet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erkent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ook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niet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toegelaten</a:t>
            </a:r>
            <a:r>
              <a:rPr lang="en-US" sz="2200" dirty="0">
                <a:solidFill>
                  <a:schemeClr val="bg1"/>
                </a:solidFill>
              </a:rPr>
              <a:t> tot de VN_</a:t>
            </a:r>
          </a:p>
          <a:p>
            <a:pPr>
              <a:buFont typeface="Arial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Communistisch</a:t>
            </a:r>
            <a:r>
              <a:rPr lang="en-US" sz="2200" dirty="0">
                <a:solidFill>
                  <a:schemeClr val="bg1"/>
                </a:solidFill>
              </a:rPr>
              <a:t> China en de VS </a:t>
            </a:r>
            <a:r>
              <a:rPr lang="en-US" sz="2200" dirty="0" err="1">
                <a:solidFill>
                  <a:schemeClr val="bg1"/>
                </a:solidFill>
              </a:rPr>
              <a:t>stonden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tegenover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elkaar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 de Korea </a:t>
            </a:r>
            <a:r>
              <a:rPr lang="en-US" sz="2200" dirty="0" err="1">
                <a:solidFill>
                  <a:schemeClr val="bg1"/>
                </a:solidFill>
              </a:rPr>
              <a:t>Oorlog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vochten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ze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letterlijk</a:t>
            </a:r>
            <a:r>
              <a:rPr lang="en-US" sz="2200" dirty="0">
                <a:solidFill>
                  <a:schemeClr val="bg1"/>
                </a:solidFill>
              </a:rPr>
              <a:t> met </a:t>
            </a:r>
            <a:r>
              <a:rPr lang="en-US" sz="2200" dirty="0" err="1">
                <a:solidFill>
                  <a:schemeClr val="bg1"/>
                </a:solidFill>
              </a:rPr>
              <a:t>elkaar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>
                <a:solidFill>
                  <a:schemeClr val="bg1"/>
                </a:solidFill>
              </a:rPr>
              <a:t>Ook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steunde</a:t>
            </a:r>
            <a:r>
              <a:rPr lang="en-US" sz="2200" dirty="0">
                <a:solidFill>
                  <a:schemeClr val="bg1"/>
                </a:solidFill>
              </a:rPr>
              <a:t> China de </a:t>
            </a:r>
            <a:r>
              <a:rPr lang="en-US" sz="2200" dirty="0" err="1">
                <a:solidFill>
                  <a:schemeClr val="bg1"/>
                </a:solidFill>
              </a:rPr>
              <a:t>communisten</a:t>
            </a:r>
            <a:r>
              <a:rPr lang="en-US" sz="2200" dirty="0">
                <a:solidFill>
                  <a:schemeClr val="bg1"/>
                </a:solidFill>
              </a:rPr>
              <a:t> in Vietnam die </a:t>
            </a:r>
            <a:r>
              <a:rPr lang="en-US" sz="2200" dirty="0" err="1">
                <a:solidFill>
                  <a:schemeClr val="bg1"/>
                </a:solidFill>
              </a:rPr>
              <a:t>tegen</a:t>
            </a:r>
            <a:r>
              <a:rPr lang="en-US" sz="2200" dirty="0">
                <a:solidFill>
                  <a:schemeClr val="bg1"/>
                </a:solidFill>
              </a:rPr>
              <a:t> de VS </a:t>
            </a:r>
            <a:r>
              <a:rPr lang="en-US" sz="2200" dirty="0" err="1">
                <a:solidFill>
                  <a:schemeClr val="bg1"/>
                </a:solidFill>
              </a:rPr>
              <a:t>vochten</a:t>
            </a:r>
            <a:r>
              <a:rPr lang="en-US" sz="2200" dirty="0">
                <a:solidFill>
                  <a:schemeClr val="bg1"/>
                </a:solidFill>
              </a:rPr>
              <a:t> in de Vietnam </a:t>
            </a:r>
            <a:r>
              <a:rPr lang="en-US" sz="2200" dirty="0" err="1">
                <a:solidFill>
                  <a:schemeClr val="bg1"/>
                </a:solidFill>
              </a:rPr>
              <a:t>oorlog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>
                <a:solidFill>
                  <a:schemeClr val="bg1"/>
                </a:solidFill>
              </a:rPr>
              <a:t>Vanaf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halverwege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jaren</a:t>
            </a:r>
            <a:r>
              <a:rPr lang="en-US" sz="2200" dirty="0">
                <a:solidFill>
                  <a:schemeClr val="bg1"/>
                </a:solidFill>
              </a:rPr>
              <a:t> 70 </a:t>
            </a:r>
            <a:r>
              <a:rPr lang="en-US" sz="2200" dirty="0" err="1">
                <a:solidFill>
                  <a:schemeClr val="bg1"/>
                </a:solidFill>
              </a:rPr>
              <a:t>komen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landen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dichter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bij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elkaar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www.google.nl/url?sa=i&amp;source=images&amp;cd=&amp;ved=0CAUQjBw&amp;url=http%3A%2F%2Fmodwrldhistory.weebly.com%2Fuploads%2F8%2F9%2F5%2F8%2F8958901%2F502930475_orig.jpg&amp;ei=Hck4VZHxNIbBOYDhgfgN&amp;psig=AFQjCNHfJch8boDNtrW53W7SAgQmjvaDUQ&amp;ust=142987126192212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r="33567"/>
          <a:stretch/>
        </p:blipFill>
        <p:spPr bwMode="auto">
          <a:xfrm>
            <a:off x="17603" y="-162273"/>
            <a:ext cx="3344463" cy="69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1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www.theboxstore.nl/wordpress/wp-content/uploads/zwart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62273"/>
            <a:ext cx="12192000" cy="7020273"/>
          </a:xfrm>
          <a:prstGeom prst="rect">
            <a:avLst/>
          </a:prstGeom>
          <a:noFill/>
        </p:spPr>
      </p:pic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smtClean="0">
              <a:sym typeface="Wingdings" pitchFamily="2" charset="2"/>
            </a:endParaRPr>
          </a:p>
          <a:p>
            <a:endParaRPr lang="nl-NL" dirty="0"/>
          </a:p>
        </p:txBody>
      </p:sp>
      <p:pic>
        <p:nvPicPr>
          <p:cNvPr id="9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780" y="5996608"/>
            <a:ext cx="1235221" cy="861392"/>
          </a:xfrm>
          <a:prstGeom prst="rect">
            <a:avLst/>
          </a:prstGeom>
        </p:spPr>
      </p:pic>
      <p:sp>
        <p:nvSpPr>
          <p:cNvPr id="2050" name="AutoShape 2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052" name="AutoShape 4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6096002" y="2660915"/>
            <a:ext cx="5155433" cy="7245424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President Nixon </a:t>
            </a:r>
            <a:r>
              <a:rPr lang="en-US" sz="2700" dirty="0" err="1">
                <a:solidFill>
                  <a:schemeClr val="bg1"/>
                </a:solidFill>
              </a:rPr>
              <a:t>bezoekt</a:t>
            </a:r>
            <a:r>
              <a:rPr lang="en-US" sz="2700" dirty="0">
                <a:solidFill>
                  <a:schemeClr val="bg1"/>
                </a:solidFill>
              </a:rPr>
              <a:t> China en  </a:t>
            </a:r>
            <a:r>
              <a:rPr lang="en-US" sz="2700" dirty="0" err="1">
                <a:solidFill>
                  <a:schemeClr val="bg1"/>
                </a:solidFill>
              </a:rPr>
              <a:t>begint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meer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samen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te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werken</a:t>
            </a:r>
            <a:r>
              <a:rPr lang="en-US" sz="2700" dirty="0">
                <a:solidFill>
                  <a:schemeClr val="bg1"/>
                </a:solidFill>
              </a:rPr>
              <a:t>. </a:t>
            </a:r>
            <a:r>
              <a:rPr lang="en-US" sz="2700" dirty="0" err="1">
                <a:solidFill>
                  <a:schemeClr val="bg1"/>
                </a:solidFill>
              </a:rPr>
              <a:t>Zonder</a:t>
            </a:r>
            <a:r>
              <a:rPr lang="en-US" sz="2700" dirty="0">
                <a:solidFill>
                  <a:schemeClr val="bg1"/>
                </a:solidFill>
              </a:rPr>
              <a:t> het land </a:t>
            </a:r>
            <a:r>
              <a:rPr lang="en-US" sz="2700" dirty="0" err="1">
                <a:solidFill>
                  <a:schemeClr val="bg1"/>
                </a:solidFill>
              </a:rPr>
              <a:t>officieel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te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erkennen</a:t>
            </a:r>
            <a:r>
              <a:rPr lang="en-US" sz="2700" dirty="0">
                <a:solidFill>
                  <a:schemeClr val="bg1"/>
                </a:solidFill>
              </a:rPr>
              <a:t>!</a:t>
            </a:r>
            <a:endParaRPr lang="nl-NL" sz="2700" dirty="0">
              <a:solidFill>
                <a:schemeClr val="bg1"/>
              </a:solidFill>
            </a:endParaRPr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3" y="107561"/>
            <a:ext cx="4949387" cy="648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29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smtClean="0">
              <a:sym typeface="Wingdings" pitchFamily="2" charset="2"/>
            </a:endParaRPr>
          </a:p>
          <a:p>
            <a:endParaRPr lang="nl-NL" dirty="0"/>
          </a:p>
        </p:txBody>
      </p:sp>
      <p:pic>
        <p:nvPicPr>
          <p:cNvPr id="9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780" y="5996608"/>
            <a:ext cx="1235221" cy="861392"/>
          </a:xfrm>
          <a:prstGeom prst="rect">
            <a:avLst/>
          </a:prstGeom>
        </p:spPr>
      </p:pic>
      <p:sp>
        <p:nvSpPr>
          <p:cNvPr id="2050" name="AutoShape 2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052" name="AutoShape 4" descr="data:image/png;base64,iVBORw0KGgoAAAANSUhEUgAAANQAAACNCAMAAAD4gaQVAAAAhFBMVEXeKRD/3gD/4AD/4QDdIRDdIBD/4wD/5QD90gH/3AD7yQPlVg38zgP/5gD/2gDeIRD6wwPnYgzkTQ3uhgnoZwz5vQPyngjwkgjgOA/qbgrgLg/uigniQw7sgwvwlwnqdgv0pwbtfgr4vgTcDRH0pgblSg3jQQ7qcQv0sQjmXAz4tQP1rQYLTS3AAAADuUlEQVR4nO2a526rShSFmcpQQgsGV7CD4wT7/d/v0AK4SEc3iq7Pjtb3yx5L1l7afcCyAAAAAAAAAAD8P0gpn23Cj5OUZbJWv0zXKT2at2Oq1LMN+VHkujTa8V+Xv8tbapk52m5k/SpvyfAQcG5/xuGzLfkZhphTpRFMmB1xX7WFXMrQO/Wy1IfhjIuCtqrEOy23dW4vkkFVGTSq7GxNt16oOvLPn2ejuXj7UrWxGeNOvn6yad9Gbd1GjhCcMSb8ZX8oF7pRFRyIVgtZ+4INcHEc8kh6TVo1vvJIBqCMXT1qcrIp3vLOc9ETTfs2qp5p4sU0ScjabVXpDb0SqBJ/0vTyOq924b4Vxd0ttQC8yif2euUUGQedqoJYrbjOp9cb68Mu/sTbOylXqZmmpnwXN02pOupO7AclUfN86qwvquvfV3Z7rrMn2fcdZDzlU6/K3l+NRfL9pTt2l0+z8T+zcjW7hvP96SrUOlFM00mq9fllEjMWwMt85VVd+DE7JSPKGquEMGxUxc/VpEA53bl9oNN/1fIs+pxJEvOliuloaraDp3ROR1Sz516ayZxHtVKxP6oatw9rzKmMkChLLo+NZ7zGZJlOqniU9CKG6sf0sfrLH/1TyHXm9wpkzSdf+evubOhTTFNb68Pw67LFm/JKGK+dmKp9X0lsujcw8wgUblvF14NMSiX9ljCd+cpPK7UKBlF0mu89oTfLqyCuLv037hMak+6Z5xUPsiEcSQ20D2j2q0mVHj7ykk70ydMDW+d5NbUtMqJUanYP9vR5Xg3ZlZFZ5+WKC1E8uFWe51VfJujc/JXtEwD7mNy31Xm/6hxFp/N21w9MRIfwzg9ynlc8oPNMUb5H/drhvHnq5oG8rFJ7FKVzQsOsSvog48KODt4ybJR1KGsbZ2zmKRaT8VTjjngYgpiwzSXfreokSbzVrlgwPc8pbsjckMn08hnM+qxmxo2iyDVci5uSzs2Khiq5c7rHUbOexHvYPdwhMaXLbR9hgeuIBypGlcMHl8RIMay0PFpu3Nto+5JkL4p+DuQRje4rV93lg/60wiR37DtZTUn0N1tVG9HuizQ0WdapLdrc3klLWtvczLKpz6yoPDXNSyYBF+bR3PtPIkuf6yDrlj9ZhfE+8g3TDSIw7iJ/r/rRSHm+u6UzJck6zz7GcVaqtfexKbIsK3bpNpxejQtjj8yIbrU6rl9/a793XM9Mv/CVRgAAAAAAAAAAAAAAAAAAAAAAAAAAAAAAAAAAAAAAAAAAAAAAAAAAtPgDRk8riB694JIAAAAASUVORK5CYII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71967" y="-808038"/>
            <a:ext cx="3378200" cy="1685927"/>
          </a:xfrm>
          <a:prstGeom prst="rect">
            <a:avLst/>
          </a:prstGeom>
          <a:noFill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3570580" y="877888"/>
            <a:ext cx="8640960" cy="7245424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marL="457189" indent="-457189" defTabSz="1219170">
              <a:spcBef>
                <a:spcPct val="20000"/>
              </a:spcBef>
              <a:defRPr/>
            </a:pP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Mao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overleed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in 1976.</a:t>
            </a:r>
          </a:p>
          <a:p>
            <a:pPr marL="457189" indent="-457189" defTabSz="1219170">
              <a:spcBef>
                <a:spcPct val="20000"/>
              </a:spcBef>
              <a:defRPr/>
            </a:pPr>
            <a:endParaRPr lang="en-US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defRPr/>
            </a:pP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Nog steeds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vereerd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in China.</a:t>
            </a:r>
          </a:p>
          <a:p>
            <a:pPr marL="457189" indent="-457189" defTabSz="1219170">
              <a:spcBef>
                <a:spcPct val="20000"/>
              </a:spcBef>
              <a:defRPr/>
            </a:pPr>
            <a:endParaRPr lang="en-US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defRPr/>
            </a:pP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Maar,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huidige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leiders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hebben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wel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sym typeface="Wingdings" pitchFamily="2" charset="2"/>
              </a:rPr>
              <a:t>kritiek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 op de </a:t>
            </a:r>
            <a:r>
              <a:rPr lang="en-US" sz="2200" u="sng" dirty="0" smtClean="0">
                <a:solidFill>
                  <a:schemeClr val="bg1"/>
                </a:solidFill>
                <a:sym typeface="Wingdings" pitchFamily="2" charset="2"/>
              </a:rPr>
              <a:t>Grote </a:t>
            </a:r>
            <a:r>
              <a:rPr lang="en-US" sz="2200" u="sng" dirty="0" err="1" smtClean="0">
                <a:solidFill>
                  <a:schemeClr val="bg1"/>
                </a:solidFill>
                <a:sym typeface="Wingdings" pitchFamily="2" charset="2"/>
              </a:rPr>
              <a:t>sprong</a:t>
            </a:r>
            <a:r>
              <a:rPr lang="en-US" sz="2200" u="sng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200" u="sng" dirty="0" err="1" smtClean="0">
                <a:solidFill>
                  <a:schemeClr val="bg1"/>
                </a:solidFill>
                <a:sym typeface="Wingdings" pitchFamily="2" charset="2"/>
              </a:rPr>
              <a:t>voorwaarts</a:t>
            </a:r>
            <a:r>
              <a:rPr lang="en-US" sz="2200" dirty="0" smtClean="0">
                <a:solidFill>
                  <a:schemeClr val="bg1"/>
                </a:solidFill>
                <a:sym typeface="Wingdings" pitchFamily="2" charset="2"/>
              </a:rPr>
              <a:t>.</a:t>
            </a:r>
            <a:endParaRPr lang="nl-NL" sz="22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7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7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7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700" dirty="0">
              <a:solidFill>
                <a:schemeClr val="bg1"/>
              </a:solidFill>
              <a:sym typeface="Wingdings" pitchFamily="2" charset="2"/>
            </a:endParaRPr>
          </a:p>
          <a:p>
            <a:pPr marL="457189" indent="-457189" defTabSz="121917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nl-NL" sz="27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www.google.nl/url?sa=i&amp;source=images&amp;cd=&amp;ved=0CAUQjBw&amp;url=http%3A%2F%2Fmodwrldhistory.weebly.com%2Fuploads%2F8%2F9%2F5%2F8%2F8958901%2F502930475_orig.jpg&amp;ei=Hck4VZHxNIbBOYDhgfgN&amp;psig=AFQjCNHfJch8boDNtrW53W7SAgQmjvaDUQ&amp;ust=142987126192212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7" r="33567"/>
          <a:stretch/>
        </p:blipFill>
        <p:spPr bwMode="auto">
          <a:xfrm>
            <a:off x="17603" y="-162273"/>
            <a:ext cx="3344463" cy="69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5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3636866" y="730337"/>
            <a:ext cx="6082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 smtClean="0">
                <a:solidFill>
                  <a:schemeClr val="bg1"/>
                </a:solidFill>
              </a:rPr>
              <a:t>Vandaag Studiehuis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636866" y="1490009"/>
            <a:ext cx="608200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In het studiehuis: altijd stil.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Wat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ga</a:t>
            </a:r>
            <a:r>
              <a:rPr lang="en-US" sz="2000" dirty="0" smtClean="0">
                <a:solidFill>
                  <a:schemeClr val="bg1"/>
                </a:solidFill>
              </a:rPr>
              <a:t> je </a:t>
            </a:r>
            <a:r>
              <a:rPr lang="en-US" sz="2000" dirty="0" err="1" smtClean="0">
                <a:solidFill>
                  <a:schemeClr val="bg1"/>
                </a:solidFill>
              </a:rPr>
              <a:t>doen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Voordat</a:t>
            </a:r>
            <a:r>
              <a:rPr lang="en-US" sz="2000" dirty="0" smtClean="0">
                <a:solidFill>
                  <a:schemeClr val="bg1"/>
                </a:solidFill>
              </a:rPr>
              <a:t> we </a:t>
            </a:r>
            <a:r>
              <a:rPr lang="en-US" sz="2000" dirty="0" err="1" smtClean="0">
                <a:solidFill>
                  <a:schemeClr val="bg1"/>
                </a:solidFill>
              </a:rPr>
              <a:t>gaan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taakverdeling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maken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In het </a:t>
            </a:r>
            <a:r>
              <a:rPr lang="en-US" sz="2000" dirty="0" err="1" smtClean="0">
                <a:solidFill>
                  <a:schemeClr val="bg1"/>
                </a:solidFill>
              </a:rPr>
              <a:t>studiehuis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staan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veel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boeken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gebruik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deze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</a:rPr>
              <a:t>Vraag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Henk</a:t>
            </a:r>
            <a:r>
              <a:rPr lang="en-US" sz="2000" dirty="0" smtClean="0">
                <a:solidFill>
                  <a:schemeClr val="bg1"/>
                </a:solidFill>
              </a:rPr>
              <a:t> of </a:t>
            </a:r>
            <a:r>
              <a:rPr lang="en-US" sz="2000" dirty="0" err="1" smtClean="0">
                <a:solidFill>
                  <a:schemeClr val="bg1"/>
                </a:solidFill>
              </a:rPr>
              <a:t>anders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meneer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Klomp</a:t>
            </a:r>
            <a:r>
              <a:rPr lang="en-US" sz="2000" dirty="0" smtClean="0">
                <a:solidFill>
                  <a:schemeClr val="bg1"/>
                </a:solidFill>
              </a:rPr>
              <a:t> om </a:t>
            </a:r>
            <a:r>
              <a:rPr lang="en-US" sz="2000" dirty="0" err="1" smtClean="0">
                <a:solidFill>
                  <a:schemeClr val="bg1"/>
                </a:solidFill>
              </a:rPr>
              <a:t>hulp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bij</a:t>
            </a:r>
            <a:r>
              <a:rPr lang="en-US" sz="2000" dirty="0" smtClean="0">
                <a:solidFill>
                  <a:schemeClr val="bg1"/>
                </a:solidFill>
              </a:rPr>
              <a:t> het </a:t>
            </a:r>
            <a:r>
              <a:rPr lang="en-US" sz="2000" dirty="0" err="1" smtClean="0">
                <a:solidFill>
                  <a:schemeClr val="bg1"/>
                </a:solidFill>
              </a:rPr>
              <a:t>zoeken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Werk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samen</a:t>
            </a:r>
            <a:r>
              <a:rPr lang="en-US" sz="2000" dirty="0" smtClean="0">
                <a:solidFill>
                  <a:schemeClr val="bg1"/>
                </a:solidFill>
              </a:rPr>
              <a:t> maar </a:t>
            </a:r>
            <a:r>
              <a:rPr lang="en-US" sz="2000" dirty="0" err="1" smtClean="0">
                <a:solidFill>
                  <a:schemeClr val="bg1"/>
                </a:solidFill>
              </a:rPr>
              <a:t>overleg</a:t>
            </a:r>
            <a:r>
              <a:rPr lang="en-US" sz="2000" dirty="0" smtClean="0">
                <a:solidFill>
                  <a:schemeClr val="bg1"/>
                </a:solidFill>
              </a:rPr>
              <a:t> NIET. (het is </a:t>
            </a:r>
            <a:r>
              <a:rPr lang="en-US" sz="2000" dirty="0" err="1" smtClean="0">
                <a:solidFill>
                  <a:schemeClr val="bg1"/>
                </a:solidFill>
              </a:rPr>
              <a:t>altijd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stil</a:t>
            </a:r>
            <a:r>
              <a:rPr lang="en-US" sz="20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Vraag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Henk</a:t>
            </a:r>
            <a:r>
              <a:rPr lang="en-US" sz="2000" dirty="0" smtClean="0">
                <a:solidFill>
                  <a:schemeClr val="bg1"/>
                </a:solidFill>
              </a:rPr>
              <a:t> om </a:t>
            </a:r>
            <a:r>
              <a:rPr lang="en-US" sz="2000" dirty="0" err="1" smtClean="0">
                <a:solidFill>
                  <a:schemeClr val="bg1"/>
                </a:solidFill>
              </a:rPr>
              <a:t>hulp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hij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weet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veel</a:t>
            </a:r>
            <a:r>
              <a:rPr lang="en-US" sz="2000" dirty="0" smtClean="0">
                <a:solidFill>
                  <a:schemeClr val="bg1"/>
                </a:solidFill>
              </a:rPr>
              <a:t> van de </a:t>
            </a:r>
            <a:r>
              <a:rPr lang="en-US" sz="2000" dirty="0" err="1" smtClean="0">
                <a:solidFill>
                  <a:schemeClr val="bg1"/>
                </a:solidFill>
              </a:rPr>
              <a:t>Koude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Oorlog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helpt</a:t>
            </a:r>
            <a:r>
              <a:rPr lang="en-US" sz="2000" dirty="0" smtClean="0">
                <a:solidFill>
                  <a:schemeClr val="bg1"/>
                </a:solidFill>
              </a:rPr>
              <a:t> je </a:t>
            </a:r>
            <a:r>
              <a:rPr lang="en-US" sz="2000" dirty="0" err="1" smtClean="0">
                <a:solidFill>
                  <a:schemeClr val="bg1"/>
                </a:solidFill>
              </a:rPr>
              <a:t>graag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heeft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ook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boeken</a:t>
            </a:r>
            <a:r>
              <a:rPr lang="en-US" sz="2000" dirty="0" smtClean="0">
                <a:solidFill>
                  <a:schemeClr val="bg1"/>
                </a:solidFill>
              </a:rPr>
              <a:t> die </a:t>
            </a:r>
            <a:r>
              <a:rPr lang="en-US" sz="2000" dirty="0" err="1" smtClean="0">
                <a:solidFill>
                  <a:schemeClr val="bg1"/>
                </a:solidFill>
              </a:rPr>
              <a:t>niet</a:t>
            </a:r>
            <a:r>
              <a:rPr lang="en-US" sz="2000" dirty="0" smtClean="0">
                <a:solidFill>
                  <a:schemeClr val="bg1"/>
                </a:solidFill>
              </a:rPr>
              <a:t> in het STH </a:t>
            </a:r>
            <a:r>
              <a:rPr lang="en-US" sz="2000" dirty="0" err="1" smtClean="0">
                <a:solidFill>
                  <a:schemeClr val="bg1"/>
                </a:solidFill>
              </a:rPr>
              <a:t>staan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en-US" sz="2000" dirty="0" err="1" smtClean="0">
                <a:solidFill>
                  <a:schemeClr val="bg1"/>
                </a:solidFill>
              </a:rPr>
              <a:t>Maak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hier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gebruik</a:t>
            </a:r>
            <a:r>
              <a:rPr lang="en-US" sz="2000" dirty="0" smtClean="0">
                <a:solidFill>
                  <a:schemeClr val="bg1"/>
                </a:solidFill>
              </a:rPr>
              <a:t> van!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Logboek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bijhouden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telt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mee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voor</a:t>
            </a:r>
            <a:r>
              <a:rPr lang="en-US" sz="2000" dirty="0" smtClean="0">
                <a:solidFill>
                  <a:schemeClr val="bg1"/>
                </a:solidFill>
              </a:rPr>
              <a:t> je </a:t>
            </a:r>
            <a:r>
              <a:rPr lang="en-US" sz="2000" dirty="0" err="1" smtClean="0">
                <a:solidFill>
                  <a:schemeClr val="bg1"/>
                </a:solidFill>
              </a:rPr>
              <a:t>cijfer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6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3636864" y="2849425"/>
            <a:ext cx="60820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b="1" dirty="0" smtClean="0">
                <a:solidFill>
                  <a:schemeClr val="bg1"/>
                </a:solidFill>
              </a:rPr>
              <a:t>1. Oprichting en optreden van de Verenigde Naties</a:t>
            </a:r>
            <a:endParaRPr lang="nl-NL" sz="2200" b="1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979" y="4043302"/>
            <a:ext cx="926416" cy="861392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5598559" y="3198168"/>
            <a:ext cx="24054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1945 - </a:t>
            </a:r>
            <a:r>
              <a:rPr lang="en-US" sz="2400" dirty="0" err="1" smtClean="0">
                <a:solidFill>
                  <a:prstClr val="white"/>
                </a:solidFill>
              </a:rPr>
              <a:t>heden</a:t>
            </a:r>
            <a:endParaRPr lang="en-US" sz="2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46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636865" y="1490008"/>
            <a:ext cx="82067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Na WO II -&gt; “</a:t>
            </a:r>
            <a:r>
              <a:rPr lang="en-US" sz="2400" dirty="0" err="1" smtClean="0">
                <a:solidFill>
                  <a:schemeClr val="bg1"/>
                </a:solidFill>
              </a:rPr>
              <a:t>dit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moet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nooit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meer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kunnen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gebeuren</a:t>
            </a:r>
            <a:r>
              <a:rPr lang="en-US" sz="2400" dirty="0" smtClean="0">
                <a:solidFill>
                  <a:schemeClr val="bg1"/>
                </a:solidFill>
              </a:rPr>
              <a:t>”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Hoe </a:t>
            </a:r>
            <a:r>
              <a:rPr lang="en-US" sz="2400" dirty="0" err="1" smtClean="0">
                <a:solidFill>
                  <a:schemeClr val="bg1"/>
                </a:solidFill>
              </a:rPr>
              <a:t>voorkom</a:t>
            </a:r>
            <a:r>
              <a:rPr lang="en-US" sz="2400" dirty="0" smtClean="0">
                <a:solidFill>
                  <a:schemeClr val="bg1"/>
                </a:solidFill>
              </a:rPr>
              <a:t> je </a:t>
            </a:r>
            <a:r>
              <a:rPr lang="en-US" sz="2400" i="1" dirty="0" smtClean="0">
                <a:solidFill>
                  <a:schemeClr val="bg1"/>
                </a:solidFill>
              </a:rPr>
              <a:t>Hitler 2.0</a:t>
            </a:r>
            <a:r>
              <a:rPr lang="en-US" sz="2400" dirty="0" smtClean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Landen </a:t>
            </a:r>
            <a:r>
              <a:rPr lang="en-US" sz="2400" dirty="0" err="1" smtClean="0">
                <a:solidFill>
                  <a:schemeClr val="bg1"/>
                </a:solidFill>
              </a:rPr>
              <a:t>laten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overleggen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Landen die </a:t>
            </a:r>
            <a:r>
              <a:rPr lang="en-US" sz="2400" dirty="0" err="1" smtClean="0">
                <a:solidFill>
                  <a:schemeClr val="bg1"/>
                </a:solidFill>
              </a:rPr>
              <a:t>zich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niet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internationale</a:t>
            </a:r>
            <a:r>
              <a:rPr lang="en-US" sz="2400" dirty="0" smtClean="0">
                <a:solidFill>
                  <a:schemeClr val="bg1"/>
                </a:solidFill>
              </a:rPr>
              <a:t> regels </a:t>
            </a:r>
            <a:r>
              <a:rPr lang="en-US" sz="2400" dirty="0" err="1" smtClean="0">
                <a:solidFill>
                  <a:schemeClr val="bg1"/>
                </a:solidFill>
              </a:rPr>
              <a:t>houden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straffen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oorlog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kunnen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stoppen</a:t>
            </a:r>
            <a:r>
              <a:rPr lang="en-US" sz="2400" dirty="0" smtClean="0">
                <a:solidFill>
                  <a:schemeClr val="bg1"/>
                </a:solidFill>
              </a:rPr>
              <a:t> met </a:t>
            </a:r>
            <a:r>
              <a:rPr lang="en-US" sz="2400" dirty="0" err="1" smtClean="0">
                <a:solidFill>
                  <a:schemeClr val="bg1"/>
                </a:solidFill>
              </a:rPr>
              <a:t>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vredesleger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59189" y="4712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53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433665" y="343382"/>
            <a:ext cx="8206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1945: </a:t>
            </a:r>
            <a:r>
              <a:rPr lang="en-US" sz="2400" dirty="0" err="1" smtClean="0">
                <a:solidFill>
                  <a:schemeClr val="bg1"/>
                </a:solidFill>
              </a:rPr>
              <a:t>Oprichting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Verenigde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</a:t>
            </a:r>
            <a:r>
              <a:rPr lang="en-US" sz="2400" dirty="0" err="1" smtClean="0">
                <a:solidFill>
                  <a:schemeClr val="bg1"/>
                </a:solidFill>
              </a:rPr>
              <a:t>aties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File:Flag of the United Nations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65" y="1081994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563" y="220602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433666" y="343380"/>
            <a:ext cx="512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Doel</a:t>
            </a:r>
            <a:r>
              <a:rPr lang="en-US" sz="2400" dirty="0" smtClean="0">
                <a:solidFill>
                  <a:schemeClr val="bg1"/>
                </a:solidFill>
              </a:rPr>
              <a:t> van de VN: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solidFill>
                  <a:schemeClr val="bg1"/>
                </a:solidFill>
              </a:rPr>
              <a:t>Zorgen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voor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vrede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veiligheid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55" y="5895008"/>
            <a:ext cx="926416" cy="861392"/>
          </a:xfrm>
          <a:prstGeom prst="rect">
            <a:avLst/>
          </a:prstGeom>
        </p:spPr>
      </p:pic>
      <p:pic>
        <p:nvPicPr>
          <p:cNvPr id="2052" name="Picture 4" descr="http://www.cmo.nl/vnarena-vob/images/stories/gs/missi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42" y="1543709"/>
            <a:ext cx="8706757" cy="40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google.nl/url?sa=i&amp;source=imgres&amp;cd=&amp;ved=0CAkQjBwwAA&amp;url=http%3A%2F%2Fwww.nrc.nl%2Fwp-content%2Fuploads%2F2011%2F06%2Fabyei.jpg&amp;ei=Vb9RVb2VFMe_ygOijID4Dg&amp;psig=AFQjCNETFuN3JL81Mc9mEXxrpURHAbX9eQ&amp;ust=14315071575798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41" y="3933876"/>
            <a:ext cx="5023135" cy="282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3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433665" y="343380"/>
            <a:ext cx="8003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Doel</a:t>
            </a:r>
            <a:r>
              <a:rPr lang="en-US" sz="2400" dirty="0" smtClean="0">
                <a:solidFill>
                  <a:schemeClr val="bg1"/>
                </a:solidFill>
              </a:rPr>
              <a:t> van de VN: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2. </a:t>
            </a:r>
            <a:r>
              <a:rPr lang="en-US" sz="2400" dirty="0" err="1" smtClean="0">
                <a:solidFill>
                  <a:schemeClr val="bg1"/>
                </a:solidFill>
              </a:rPr>
              <a:t>Volken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samenwerken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bij</a:t>
            </a:r>
            <a:r>
              <a:rPr lang="en-US" sz="2400" dirty="0" smtClean="0">
                <a:solidFill>
                  <a:schemeClr val="bg1"/>
                </a:solidFill>
              </a:rPr>
              <a:t> het </a:t>
            </a:r>
            <a:r>
              <a:rPr lang="en-US" sz="2400" dirty="0" err="1" smtClean="0">
                <a:solidFill>
                  <a:schemeClr val="bg1"/>
                </a:solidFill>
              </a:rPr>
              <a:t>oplossen</a:t>
            </a:r>
            <a:r>
              <a:rPr lang="en-US" sz="2400" dirty="0" smtClean="0">
                <a:solidFill>
                  <a:schemeClr val="bg1"/>
                </a:solidFill>
              </a:rPr>
              <a:t> van </a:t>
            </a:r>
            <a:r>
              <a:rPr lang="en-US" sz="2400" dirty="0" err="1" smtClean="0">
                <a:solidFill>
                  <a:schemeClr val="bg1"/>
                </a:solidFill>
              </a:rPr>
              <a:t>economische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sociale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problemen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4" descr="http://www.refdag.nl/polopoly_fs/unhcr_1_538002!image/35769527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65" y="2210936"/>
            <a:ext cx="57150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muslimvillage.com/wp-content/uploads/2014/04/U.N.-has-to-cut-Syria-food-aid-for-lack-of-donor-fund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366" y="2210935"/>
            <a:ext cx="5293807" cy="357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555" y="5606359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3636866" y="2457537"/>
            <a:ext cx="6082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 smtClean="0">
                <a:solidFill>
                  <a:schemeClr val="bg1"/>
                </a:solidFill>
              </a:rPr>
              <a:t>3. De Blokvorming in Oost en West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59" y="5200873"/>
            <a:ext cx="926416" cy="861392"/>
          </a:xfrm>
          <a:prstGeom prst="rect">
            <a:avLst/>
          </a:prstGeom>
        </p:spPr>
      </p:pic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767188" y="3429000"/>
            <a:ext cx="60820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Hoe komt het dat de VS en de SU tegenover elkaar komen te staan?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Door welke gebeurtenissen gaan ze elkaar als vijand zien?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462392" y="2857647"/>
            <a:ext cx="175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1945 – 1989</a:t>
            </a:r>
            <a:endParaRPr lang="en-US" sz="2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3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433666" y="343380"/>
            <a:ext cx="79455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Doel</a:t>
            </a:r>
            <a:r>
              <a:rPr lang="en-US" sz="2400" dirty="0" smtClean="0">
                <a:solidFill>
                  <a:schemeClr val="bg1"/>
                </a:solidFill>
              </a:rPr>
              <a:t> van de VN: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3. </a:t>
            </a:r>
            <a:r>
              <a:rPr lang="en-US" sz="2400" dirty="0" err="1" smtClean="0">
                <a:solidFill>
                  <a:schemeClr val="bg1"/>
                </a:solidFill>
              </a:rPr>
              <a:t>Gelegenheid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bieden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aan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staten</a:t>
            </a:r>
            <a:r>
              <a:rPr lang="en-US" sz="2400" dirty="0" smtClean="0">
                <a:solidFill>
                  <a:schemeClr val="bg1"/>
                </a:solidFill>
              </a:rPr>
              <a:t> om met </a:t>
            </a:r>
            <a:r>
              <a:rPr lang="en-US" sz="2400" dirty="0" err="1" smtClean="0">
                <a:solidFill>
                  <a:schemeClr val="bg1"/>
                </a:solidFill>
              </a:rPr>
              <a:t>elkaar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overleggen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1" y="5707959"/>
            <a:ext cx="926416" cy="861392"/>
          </a:xfrm>
          <a:prstGeom prst="rect">
            <a:avLst/>
          </a:prstGeom>
        </p:spPr>
      </p:pic>
      <p:pic>
        <p:nvPicPr>
          <p:cNvPr id="3074" name="Picture 2" descr="File:Algemene Vergadering VN 20070714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65" y="2076614"/>
            <a:ext cx="5990319" cy="449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9423983" y="2629382"/>
            <a:ext cx="2586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Algemene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vergadering</a:t>
            </a:r>
            <a:r>
              <a:rPr lang="en-US" sz="2400" dirty="0" smtClean="0">
                <a:solidFill>
                  <a:schemeClr val="bg1"/>
                </a:solidFill>
              </a:rPr>
              <a:t> van de VN</a:t>
            </a:r>
          </a:p>
        </p:txBody>
      </p:sp>
    </p:spTree>
    <p:extLst>
      <p:ext uri="{BB962C8B-B14F-4D97-AF65-F5344CB8AC3E}">
        <p14:creationId xmlns:p14="http://schemas.microsoft.com/office/powerpoint/2010/main" val="20026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United Nations Members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653"/>
            <a:ext cx="12625357" cy="640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54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433666" y="343382"/>
            <a:ext cx="794553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Om </a:t>
            </a:r>
            <a:r>
              <a:rPr lang="en-US" sz="2400" dirty="0" err="1" smtClean="0">
                <a:solidFill>
                  <a:schemeClr val="bg1"/>
                </a:solidFill>
              </a:rPr>
              <a:t>dit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bereiken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moeten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alle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lidstaten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u="sng" dirty="0" err="1" smtClean="0">
                <a:solidFill>
                  <a:schemeClr val="bg1"/>
                </a:solidFill>
              </a:rPr>
              <a:t>Verklaring</a:t>
            </a:r>
            <a:r>
              <a:rPr lang="en-US" sz="2400" u="sng" dirty="0" smtClean="0">
                <a:solidFill>
                  <a:schemeClr val="bg1"/>
                </a:solidFill>
              </a:rPr>
              <a:t> van de </a:t>
            </a:r>
            <a:r>
              <a:rPr lang="en-US" sz="2400" u="sng" dirty="0" err="1" smtClean="0">
                <a:solidFill>
                  <a:schemeClr val="bg1"/>
                </a:solidFill>
              </a:rPr>
              <a:t>Rechten</a:t>
            </a:r>
            <a:r>
              <a:rPr lang="en-US" sz="2400" u="sng" dirty="0" smtClean="0">
                <a:solidFill>
                  <a:schemeClr val="bg1"/>
                </a:solidFill>
              </a:rPr>
              <a:t> van de </a:t>
            </a:r>
            <a:r>
              <a:rPr lang="en-US" sz="2400" u="sng" dirty="0" err="1" smtClean="0">
                <a:solidFill>
                  <a:schemeClr val="bg1"/>
                </a:solidFill>
              </a:rPr>
              <a:t>Mens</a:t>
            </a:r>
            <a:r>
              <a:rPr lang="en-US" sz="2400" u="sng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tekenen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Hierin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staan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</a:rPr>
              <a:t>grondrechten</a:t>
            </a:r>
            <a:r>
              <a:rPr lang="en-US" sz="2400" dirty="0" smtClean="0">
                <a:solidFill>
                  <a:schemeClr val="bg1"/>
                </a:solidFill>
              </a:rPr>
              <a:t>; </a:t>
            </a:r>
            <a:r>
              <a:rPr lang="en-US" sz="2400" dirty="0" err="1" smtClean="0">
                <a:solidFill>
                  <a:schemeClr val="bg1"/>
                </a:solidFill>
              </a:rPr>
              <a:t>rechten</a:t>
            </a:r>
            <a:r>
              <a:rPr lang="en-US" sz="2400" dirty="0" smtClean="0">
                <a:solidFill>
                  <a:schemeClr val="bg1"/>
                </a:solidFill>
              </a:rPr>
              <a:t> die </a:t>
            </a:r>
            <a:r>
              <a:rPr lang="en-US" sz="2400" dirty="0" err="1" smtClean="0">
                <a:solidFill>
                  <a:schemeClr val="bg1"/>
                </a:solidFill>
              </a:rPr>
              <a:t>ieder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mens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heeft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Zoals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Rechten </a:t>
            </a:r>
            <a:r>
              <a:rPr lang="nl-NL" sz="2400" dirty="0">
                <a:solidFill>
                  <a:schemeClr val="bg1"/>
                </a:solidFill>
              </a:rPr>
              <a:t>op </a:t>
            </a:r>
            <a:r>
              <a:rPr lang="nl-NL" sz="2400" dirty="0" smtClean="0">
                <a:solidFill>
                  <a:schemeClr val="bg1"/>
                </a:solidFill>
              </a:rPr>
              <a:t>leven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V</a:t>
            </a:r>
            <a:r>
              <a:rPr lang="nl-NL" sz="2400" dirty="0" smtClean="0">
                <a:solidFill>
                  <a:schemeClr val="bg1"/>
                </a:solidFill>
              </a:rPr>
              <a:t>rijheid </a:t>
            </a:r>
            <a:r>
              <a:rPr lang="nl-NL" sz="2400" dirty="0">
                <a:solidFill>
                  <a:schemeClr val="bg1"/>
                </a:solidFill>
              </a:rPr>
              <a:t>van geweten en </a:t>
            </a:r>
            <a:r>
              <a:rPr lang="nl-NL" sz="2400" dirty="0" smtClean="0">
                <a:solidFill>
                  <a:schemeClr val="bg1"/>
                </a:solidFill>
              </a:rPr>
              <a:t>religie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E</a:t>
            </a:r>
            <a:r>
              <a:rPr lang="nl-NL" sz="2400" dirty="0" smtClean="0">
                <a:solidFill>
                  <a:schemeClr val="bg1"/>
                </a:solidFill>
              </a:rPr>
              <a:t>rkenning </a:t>
            </a:r>
            <a:r>
              <a:rPr lang="nl-NL" sz="2400" dirty="0">
                <a:solidFill>
                  <a:schemeClr val="bg1"/>
                </a:solidFill>
              </a:rPr>
              <a:t>als persoon voor de </a:t>
            </a:r>
            <a:r>
              <a:rPr lang="nl-NL" sz="2400" dirty="0" smtClean="0">
                <a:solidFill>
                  <a:schemeClr val="bg1"/>
                </a:solidFill>
              </a:rPr>
              <a:t>wet,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V</a:t>
            </a:r>
            <a:r>
              <a:rPr lang="nl-NL" sz="2400" dirty="0" smtClean="0">
                <a:solidFill>
                  <a:schemeClr val="bg1"/>
                </a:solidFill>
              </a:rPr>
              <a:t>rijwaring </a:t>
            </a:r>
            <a:r>
              <a:rPr lang="nl-NL" sz="2400" dirty="0">
                <a:solidFill>
                  <a:schemeClr val="bg1"/>
                </a:solidFill>
              </a:rPr>
              <a:t>van marteling en wrede </a:t>
            </a:r>
            <a:r>
              <a:rPr lang="nl-NL" sz="2400" dirty="0" smtClean="0">
                <a:solidFill>
                  <a:schemeClr val="bg1"/>
                </a:solidFill>
              </a:rPr>
              <a:t>behandeling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B</a:t>
            </a:r>
            <a:r>
              <a:rPr lang="nl-NL" sz="2400" dirty="0" smtClean="0">
                <a:solidFill>
                  <a:schemeClr val="bg1"/>
                </a:solidFill>
              </a:rPr>
              <a:t>escherming </a:t>
            </a:r>
            <a:r>
              <a:rPr lang="nl-NL" sz="2400" dirty="0">
                <a:solidFill>
                  <a:schemeClr val="bg1"/>
                </a:solidFill>
              </a:rPr>
              <a:t>van privacy </a:t>
            </a:r>
            <a:endParaRPr lang="nl-NL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Vrijheid </a:t>
            </a:r>
            <a:r>
              <a:rPr lang="nl-NL" sz="2400" dirty="0">
                <a:solidFill>
                  <a:schemeClr val="bg1"/>
                </a:solidFill>
              </a:rPr>
              <a:t>van meningsuiting en informatie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91" y="2093902"/>
            <a:ext cx="926416" cy="861392"/>
          </a:xfrm>
          <a:prstGeom prst="rect">
            <a:avLst/>
          </a:prstGeom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93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433666" y="343381"/>
            <a:ext cx="794553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Wat</a:t>
            </a:r>
            <a:r>
              <a:rPr lang="en-US" sz="2400" dirty="0" smtClean="0">
                <a:solidFill>
                  <a:schemeClr val="bg1"/>
                </a:solidFill>
              </a:rPr>
              <a:t> is </a:t>
            </a:r>
            <a:r>
              <a:rPr lang="en-US" sz="2400" dirty="0" err="1" smtClean="0">
                <a:solidFill>
                  <a:schemeClr val="bg1"/>
                </a:solidFill>
              </a:rPr>
              <a:t>er</a:t>
            </a:r>
            <a:r>
              <a:rPr lang="en-US" sz="2400" dirty="0" smtClean="0">
                <a:solidFill>
                  <a:schemeClr val="bg1"/>
                </a:solidFill>
              </a:rPr>
              <a:t> van </a:t>
            </a:r>
            <a:r>
              <a:rPr lang="en-US" sz="2400" dirty="0" err="1" smtClean="0">
                <a:solidFill>
                  <a:schemeClr val="bg1"/>
                </a:solidFill>
              </a:rPr>
              <a:t>terechtgekomen</a:t>
            </a:r>
            <a:r>
              <a:rPr lang="en-US" sz="2400" dirty="0" smtClean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De VN </a:t>
            </a:r>
            <a:r>
              <a:rPr lang="en-US" sz="2400" dirty="0" err="1" smtClean="0">
                <a:solidFill>
                  <a:schemeClr val="bg1"/>
                </a:solidFill>
              </a:rPr>
              <a:t>heeft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bij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sommige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oorlogen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ingegrepen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Zoals</a:t>
            </a:r>
            <a:r>
              <a:rPr lang="en-US" sz="2400" dirty="0" smtClean="0">
                <a:solidFill>
                  <a:schemeClr val="bg1"/>
                </a:solidFill>
              </a:rPr>
              <a:t> de Korea </a:t>
            </a:r>
            <a:r>
              <a:rPr lang="en-US" sz="2400" dirty="0" err="1" smtClean="0">
                <a:solidFill>
                  <a:schemeClr val="bg1"/>
                </a:solidFill>
              </a:rPr>
              <a:t>Oorlog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</a:rPr>
              <a:t>daarover</a:t>
            </a:r>
            <a:r>
              <a:rPr lang="en-US" sz="2400" dirty="0" smtClean="0">
                <a:solidFill>
                  <a:schemeClr val="bg1"/>
                </a:solidFill>
              </a:rPr>
              <a:t> later </a:t>
            </a:r>
            <a:r>
              <a:rPr lang="en-US" sz="2400" dirty="0" err="1" smtClean="0">
                <a:solidFill>
                  <a:schemeClr val="bg1"/>
                </a:solidFill>
              </a:rPr>
              <a:t>meer</a:t>
            </a:r>
            <a:r>
              <a:rPr lang="en-US" sz="2400" dirty="0" smtClean="0">
                <a:solidFill>
                  <a:schemeClr val="bg1"/>
                </a:solidFill>
              </a:rPr>
              <a:t>).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Maar..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Meestal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ontbreekt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unanieme</a:t>
            </a:r>
            <a:r>
              <a:rPr lang="en-US" sz="2400" dirty="0" smtClean="0">
                <a:solidFill>
                  <a:schemeClr val="bg1"/>
                </a:solidFill>
              </a:rPr>
              <a:t> stem van de </a:t>
            </a:r>
            <a:r>
              <a:rPr lang="en-US" sz="2400" u="sng" dirty="0" err="1" smtClean="0">
                <a:solidFill>
                  <a:schemeClr val="bg1"/>
                </a:solidFill>
              </a:rPr>
              <a:t>veiligheidsraad</a:t>
            </a:r>
            <a:r>
              <a:rPr lang="en-US" sz="2400" u="sng" dirty="0" smtClean="0">
                <a:solidFill>
                  <a:schemeClr val="bg1"/>
                </a:solidFill>
              </a:rPr>
              <a:t>.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686289" y="4839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317551" y="9553"/>
            <a:ext cx="794553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 </a:t>
            </a:r>
            <a:r>
              <a:rPr lang="en-US" sz="2400" u="sng" dirty="0" err="1" smtClean="0">
                <a:solidFill>
                  <a:schemeClr val="bg1"/>
                </a:solidFill>
              </a:rPr>
              <a:t>veiligheidsraad</a:t>
            </a:r>
            <a:r>
              <a:rPr lang="en-US" sz="2400" u="sng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u="sng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Vijf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permanente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leden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Rusland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Frankrijk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Groot-</a:t>
            </a:r>
            <a:r>
              <a:rPr lang="en-US" sz="2400" dirty="0" err="1" smtClean="0">
                <a:solidFill>
                  <a:schemeClr val="bg1"/>
                </a:solidFill>
              </a:rPr>
              <a:t>Brittannie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China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Deze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hebben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u="sng" dirty="0" smtClean="0">
                <a:solidFill>
                  <a:schemeClr val="bg1"/>
                </a:solidFill>
              </a:rPr>
              <a:t>veto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elke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beslissing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Daarnaast</a:t>
            </a:r>
            <a:r>
              <a:rPr lang="en-US" sz="2400" dirty="0" smtClean="0">
                <a:solidFill>
                  <a:schemeClr val="bg1"/>
                </a:solidFill>
              </a:rPr>
              <a:t> 10 </a:t>
            </a:r>
            <a:r>
              <a:rPr lang="en-US" sz="2400" dirty="0" err="1" smtClean="0">
                <a:solidFill>
                  <a:schemeClr val="bg1"/>
                </a:solidFill>
              </a:rPr>
              <a:t>leden</a:t>
            </a:r>
            <a:r>
              <a:rPr lang="en-US" sz="2400" dirty="0" smtClean="0">
                <a:solidFill>
                  <a:schemeClr val="bg1"/>
                </a:solidFill>
              </a:rPr>
              <a:t> die om de twee </a:t>
            </a:r>
            <a:r>
              <a:rPr lang="en-US" sz="2400" dirty="0" err="1" smtClean="0">
                <a:solidFill>
                  <a:schemeClr val="bg1"/>
                </a:solidFill>
              </a:rPr>
              <a:t>jaar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wisselen</a:t>
            </a:r>
            <a:r>
              <a:rPr lang="en-US" sz="2400" dirty="0" smtClean="0">
                <a:solidFill>
                  <a:schemeClr val="bg1"/>
                </a:solidFill>
              </a:rPr>
              <a:t>. Die </a:t>
            </a:r>
            <a:r>
              <a:rPr lang="en-US" sz="2400" dirty="0" err="1" smtClean="0">
                <a:solidFill>
                  <a:schemeClr val="bg1"/>
                </a:solidFill>
              </a:rPr>
              <a:t>hebben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veto.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Op </a:t>
            </a:r>
            <a:r>
              <a:rPr lang="en-US" sz="2400" dirty="0" err="1" smtClean="0">
                <a:solidFill>
                  <a:schemeClr val="bg1"/>
                </a:solidFill>
              </a:rPr>
              <a:t>dit</a:t>
            </a:r>
            <a:r>
              <a:rPr lang="en-US" sz="2400" dirty="0" smtClean="0">
                <a:solidFill>
                  <a:schemeClr val="bg1"/>
                </a:solidFill>
              </a:rPr>
              <a:t> moment</a:t>
            </a:r>
            <a:r>
              <a:rPr lang="en-US" sz="2400" dirty="0">
                <a:solidFill>
                  <a:schemeClr val="bg1"/>
                </a:solidFill>
              </a:rPr>
              <a:t>: Angola, </a:t>
            </a:r>
            <a:r>
              <a:rPr lang="en-US" sz="2400" dirty="0" err="1">
                <a:solidFill>
                  <a:schemeClr val="bg1"/>
                </a:solidFill>
              </a:rPr>
              <a:t>Maleisië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Nieuw</a:t>
            </a:r>
            <a:r>
              <a:rPr lang="en-US" sz="2400" dirty="0">
                <a:solidFill>
                  <a:schemeClr val="bg1"/>
                </a:solidFill>
              </a:rPr>
              <a:t> Zeeland, </a:t>
            </a:r>
            <a:r>
              <a:rPr lang="en-US" sz="2400" dirty="0" err="1">
                <a:solidFill>
                  <a:schemeClr val="bg1"/>
                </a:solidFill>
              </a:rPr>
              <a:t>Spanje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en</a:t>
            </a:r>
            <a:r>
              <a:rPr lang="en-US" sz="2400" dirty="0">
                <a:solidFill>
                  <a:schemeClr val="bg1"/>
                </a:solidFill>
              </a:rPr>
              <a:t> Venezuela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05" y="4662043"/>
            <a:ext cx="926416" cy="861392"/>
          </a:xfrm>
          <a:prstGeom prst="rect">
            <a:avLst/>
          </a:prstGeom>
        </p:spPr>
      </p:pic>
      <p:pic>
        <p:nvPicPr>
          <p:cNvPr id="1026" name="Picture 2" descr="http://www.refdag.nl/polopoly_fs/veiligheidsraad_epa_1_646555!image/42583220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970" y="101600"/>
            <a:ext cx="3956231" cy="31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29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317552" y="9553"/>
            <a:ext cx="36480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Meestal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stuurt</a:t>
            </a:r>
            <a:r>
              <a:rPr lang="en-US" sz="2400" dirty="0" smtClean="0">
                <a:solidFill>
                  <a:schemeClr val="bg1"/>
                </a:solidFill>
              </a:rPr>
              <a:t> de VN </a:t>
            </a:r>
            <a:r>
              <a:rPr lang="en-US" sz="2400" dirty="0" err="1" smtClean="0">
                <a:solidFill>
                  <a:schemeClr val="bg1"/>
                </a:solidFill>
              </a:rPr>
              <a:t>alleen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 om de </a:t>
            </a:r>
            <a:r>
              <a:rPr lang="en-US" sz="2400" dirty="0" err="1" smtClean="0">
                <a:solidFill>
                  <a:schemeClr val="bg1"/>
                </a:solidFill>
              </a:rPr>
              <a:t>vrede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bewaren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of </a:t>
            </a:r>
            <a:r>
              <a:rPr lang="en-US" sz="2400" dirty="0" err="1" smtClean="0">
                <a:solidFill>
                  <a:schemeClr val="bg1"/>
                </a:solidFill>
              </a:rPr>
              <a:t>als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ergens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massamoorden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worden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gepleegd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VN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mogen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onder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strenge</a:t>
            </a:r>
            <a:r>
              <a:rPr lang="en-US" sz="2400" dirty="0" smtClean="0">
                <a:solidFill>
                  <a:schemeClr val="bg1"/>
                </a:solidFill>
              </a:rPr>
              <a:t> regels burgers </a:t>
            </a:r>
            <a:r>
              <a:rPr lang="en-US" sz="2400" dirty="0" err="1" smtClean="0">
                <a:solidFill>
                  <a:schemeClr val="bg1"/>
                </a:solidFill>
              </a:rPr>
              <a:t>beschermen</a:t>
            </a:r>
            <a:r>
              <a:rPr lang="en-US" sz="2400" dirty="0" smtClean="0">
                <a:solidFill>
                  <a:schemeClr val="bg1"/>
                </a:solidFill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hlinkClick r:id="rId3"/>
              </a:rPr>
              <a:t>Video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1" y="2364408"/>
            <a:ext cx="926416" cy="861392"/>
          </a:xfrm>
          <a:prstGeom prst="rect">
            <a:avLst/>
          </a:prstGeom>
        </p:spPr>
      </p:pic>
      <p:pic>
        <p:nvPicPr>
          <p:cNvPr id="6146" name="Picture 2" descr="http://nieuwsuur.nl/documenten/graficro_missienederlandmaili01012_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421" y="139700"/>
            <a:ext cx="5584155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317549" y="9553"/>
            <a:ext cx="9407851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VN </a:t>
            </a:r>
            <a:r>
              <a:rPr lang="en-US" sz="2400" dirty="0" err="1" smtClean="0">
                <a:solidFill>
                  <a:schemeClr val="bg1"/>
                </a:solidFill>
              </a:rPr>
              <a:t>heeft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specifieke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organisaties</a:t>
            </a:r>
            <a:r>
              <a:rPr lang="en-US" sz="2400" dirty="0" smtClean="0">
                <a:solidFill>
                  <a:schemeClr val="bg1"/>
                </a:solidFill>
              </a:rPr>
              <a:t> om de </a:t>
            </a:r>
            <a:r>
              <a:rPr lang="en-US" sz="2400" dirty="0" err="1" smtClean="0">
                <a:solidFill>
                  <a:schemeClr val="bg1"/>
                </a:solidFill>
              </a:rPr>
              <a:t>wereld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verbeteren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          </a:t>
            </a:r>
            <a:r>
              <a:rPr lang="en-US" sz="2400" dirty="0" err="1" smtClean="0">
                <a:solidFill>
                  <a:schemeClr val="bg1"/>
                </a:solidFill>
              </a:rPr>
              <a:t>Internationaal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Atoomagentschap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                                                            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                                </a:t>
            </a:r>
            <a:r>
              <a:rPr lang="en-US" sz="2400" dirty="0" err="1" smtClean="0">
                <a:solidFill>
                  <a:schemeClr val="bg1"/>
                </a:solidFill>
              </a:rPr>
              <a:t>Unesco</a:t>
            </a:r>
            <a:r>
              <a:rPr lang="en-US" sz="2400" dirty="0" smtClean="0">
                <a:solidFill>
                  <a:schemeClr val="bg1"/>
                </a:solidFill>
              </a:rPr>
              <a:t>       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                                                          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smtClean="0">
                <a:solidFill>
                  <a:schemeClr val="bg1"/>
                </a:solidFill>
              </a:rPr>
              <a:t>				</a:t>
            </a:r>
            <a:r>
              <a:rPr lang="en-US" sz="2400" dirty="0" err="1" smtClean="0">
                <a:solidFill>
                  <a:schemeClr val="bg1"/>
                </a:solidFill>
              </a:rPr>
              <a:t>Wereld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Gezondheidsorganisatie</a:t>
            </a: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Wereldbank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71" y="5399077"/>
            <a:ext cx="926416" cy="861392"/>
          </a:xfrm>
          <a:prstGeom prst="rect">
            <a:avLst/>
          </a:prstGeom>
        </p:spPr>
      </p:pic>
      <p:pic>
        <p:nvPicPr>
          <p:cNvPr id="10242" name="Picture 2" descr="Vlag van het Internationaal Atoomenergieagentschap">
            <a:hlinkClick r:id="rId4" tooltip="Vlag van het Internationaal Atoomenergieagentscha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921" y="1020753"/>
            <a:ext cx="2312980" cy="15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Vlag van de UNESC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550" y="2350452"/>
            <a:ext cx="2537151" cy="169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ts4.mm.bing.net/th?id=JN.YzLbLiVizsp7n8eiXmaU%2fg&amp;pid=15.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11" y="5546727"/>
            <a:ext cx="45720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upload.wikimedia.org/wikipedia/commons/thumb/8/89/Flag_of_WHO.svg/900px-Flag_of_WH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970" y="3166532"/>
            <a:ext cx="2306631" cy="153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47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4547090" y="2699385"/>
            <a:ext cx="5730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err="1" smtClean="0">
                <a:solidFill>
                  <a:prstClr val="white"/>
                </a:solidFill>
              </a:rPr>
              <a:t>McCarthyisme</a:t>
            </a:r>
            <a:r>
              <a:rPr lang="en-US" sz="2400" dirty="0" smtClean="0">
                <a:solidFill>
                  <a:prstClr val="white"/>
                </a:solidFill>
              </a:rPr>
              <a:t>: De ‘Red Scare’ in de VS</a:t>
            </a:r>
            <a:endParaRPr lang="en-US" sz="2400" u="sng" dirty="0">
              <a:solidFill>
                <a:prstClr val="white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6090432" y="3207075"/>
            <a:ext cx="175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1950 - 1956</a:t>
            </a:r>
            <a:endParaRPr lang="en-US" sz="2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2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48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457989" y="504969"/>
            <a:ext cx="43906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err="1" smtClean="0">
                <a:solidFill>
                  <a:prstClr val="white"/>
                </a:solidFill>
              </a:rPr>
              <a:t>McCarthyisme</a:t>
            </a:r>
            <a:r>
              <a:rPr lang="en-US" sz="2400" dirty="0" smtClean="0">
                <a:solidFill>
                  <a:prstClr val="white"/>
                </a:solidFill>
              </a:rPr>
              <a:t>: angst </a:t>
            </a:r>
            <a:r>
              <a:rPr lang="en-US" sz="2400" dirty="0" err="1" smtClean="0">
                <a:solidFill>
                  <a:prstClr val="white"/>
                </a:solidFill>
              </a:rPr>
              <a:t>voor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communistische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revolutie</a:t>
            </a:r>
            <a:r>
              <a:rPr lang="en-US" sz="2400" dirty="0" smtClean="0">
                <a:solidFill>
                  <a:prstClr val="white"/>
                </a:solidFill>
              </a:rPr>
              <a:t> in </a:t>
            </a:r>
            <a:r>
              <a:rPr lang="en-US" sz="2400" dirty="0" err="1" smtClean="0">
                <a:solidFill>
                  <a:prstClr val="white"/>
                </a:solidFill>
              </a:rPr>
              <a:t>Amerika</a:t>
            </a:r>
            <a:r>
              <a:rPr lang="en-US" sz="2400" dirty="0" smtClean="0">
                <a:solidFill>
                  <a:prstClr val="white"/>
                </a:solidFill>
              </a:rPr>
              <a:t>. 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Vernoemd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naar</a:t>
            </a:r>
            <a:r>
              <a:rPr lang="en-US" sz="2400" dirty="0" smtClean="0">
                <a:solidFill>
                  <a:prstClr val="white"/>
                </a:solidFill>
              </a:rPr>
              <a:t> Joseph McCarthy: anti-</a:t>
            </a:r>
            <a:r>
              <a:rPr lang="en-US" sz="2400" dirty="0" err="1" smtClean="0">
                <a:solidFill>
                  <a:prstClr val="white"/>
                </a:solidFill>
              </a:rPr>
              <a:t>communistisch</a:t>
            </a:r>
            <a:r>
              <a:rPr lang="en-US" sz="2400" dirty="0" smtClean="0">
                <a:solidFill>
                  <a:prstClr val="white"/>
                </a:solidFill>
              </a:rPr>
              <a:t> senator.</a:t>
            </a:r>
          </a:p>
          <a:p>
            <a:endParaRPr lang="en-US" sz="2400" u="sng" dirty="0">
              <a:solidFill>
                <a:prstClr val="white"/>
              </a:solidFill>
            </a:endParaRPr>
          </a:p>
          <a:p>
            <a:r>
              <a:rPr lang="en-US" sz="2400" u="sng" dirty="0" smtClean="0">
                <a:solidFill>
                  <a:prstClr val="white"/>
                </a:solidFill>
              </a:rPr>
              <a:t>Red scare</a:t>
            </a:r>
            <a:r>
              <a:rPr lang="en-US" sz="2400" dirty="0" smtClean="0">
                <a:solidFill>
                  <a:prstClr val="white"/>
                </a:solidFill>
              </a:rPr>
              <a:t>: Angst </a:t>
            </a:r>
            <a:r>
              <a:rPr lang="en-US" sz="2400" dirty="0" err="1" smtClean="0">
                <a:solidFill>
                  <a:prstClr val="white"/>
                </a:solidFill>
              </a:rPr>
              <a:t>voor</a:t>
            </a:r>
            <a:r>
              <a:rPr lang="en-US" sz="2400" dirty="0" smtClean="0">
                <a:solidFill>
                  <a:prstClr val="white"/>
                </a:solidFill>
              </a:rPr>
              <a:t> het ‘rode’ Anti-</a:t>
            </a:r>
            <a:r>
              <a:rPr lang="en-US" sz="2400" dirty="0" err="1" smtClean="0">
                <a:solidFill>
                  <a:prstClr val="white"/>
                </a:solidFill>
              </a:rPr>
              <a:t>communisme</a:t>
            </a:r>
            <a:r>
              <a:rPr lang="en-US" sz="2400" dirty="0" smtClean="0">
                <a:solidFill>
                  <a:prstClr val="white"/>
                </a:solidFill>
              </a:rPr>
              <a:t> in </a:t>
            </a:r>
            <a:r>
              <a:rPr lang="en-US" sz="2400" dirty="0" err="1" smtClean="0">
                <a:solidFill>
                  <a:prstClr val="white"/>
                </a:solidFill>
              </a:rPr>
              <a:t>Amerika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u="sng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De </a:t>
            </a:r>
            <a:r>
              <a:rPr lang="en-US" sz="2400" dirty="0" err="1" smtClean="0">
                <a:solidFill>
                  <a:prstClr val="white"/>
                </a:solidFill>
              </a:rPr>
              <a:t>periode</a:t>
            </a:r>
            <a:r>
              <a:rPr lang="en-US" sz="2400" dirty="0" smtClean="0">
                <a:solidFill>
                  <a:prstClr val="white"/>
                </a:solidFill>
              </a:rPr>
              <a:t> van het </a:t>
            </a:r>
            <a:r>
              <a:rPr lang="en-US" sz="2400" dirty="0" err="1" smtClean="0">
                <a:solidFill>
                  <a:prstClr val="white"/>
                </a:solidFill>
              </a:rPr>
              <a:t>McCarthyisme</a:t>
            </a:r>
            <a:r>
              <a:rPr lang="en-US" sz="2400" dirty="0" smtClean="0">
                <a:solidFill>
                  <a:prstClr val="white"/>
                </a:solidFill>
              </a:rPr>
              <a:t> en de Red scare </a:t>
            </a:r>
            <a:r>
              <a:rPr lang="en-US" sz="2400" dirty="0" err="1" smtClean="0">
                <a:solidFill>
                  <a:prstClr val="white"/>
                </a:solidFill>
              </a:rPr>
              <a:t>loopt</a:t>
            </a:r>
            <a:r>
              <a:rPr lang="en-US" sz="2400" dirty="0" smtClean="0">
                <a:solidFill>
                  <a:prstClr val="white"/>
                </a:solidFill>
              </a:rPr>
              <a:t> van 1950 tot 1956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9" name="Picture 2" descr="File:Joseph McCarth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354" y="805219"/>
            <a:ext cx="3614343" cy="432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84" y="5526077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49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457989" y="504969"/>
            <a:ext cx="375199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De Red Scare was </a:t>
            </a:r>
            <a:r>
              <a:rPr lang="en-US" sz="2400" dirty="0" err="1" smtClean="0">
                <a:solidFill>
                  <a:prstClr val="white"/>
                </a:solidFill>
              </a:rPr>
              <a:t>vooral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naar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binnen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gericht</a:t>
            </a:r>
            <a:r>
              <a:rPr lang="en-US" sz="2400" dirty="0" smtClean="0">
                <a:solidFill>
                  <a:prstClr val="white"/>
                </a:solidFill>
              </a:rPr>
              <a:t>:</a:t>
            </a: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Angst </a:t>
            </a:r>
            <a:r>
              <a:rPr lang="en-US" sz="2400" dirty="0" err="1" smtClean="0">
                <a:solidFill>
                  <a:prstClr val="white"/>
                </a:solidFill>
              </a:rPr>
              <a:t>dat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communisten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zich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gedroegen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als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gewone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Amerikanen</a:t>
            </a:r>
            <a:r>
              <a:rPr lang="en-US" sz="2400" dirty="0" smtClean="0">
                <a:solidFill>
                  <a:prstClr val="white"/>
                </a:solidFill>
              </a:rPr>
              <a:t> en </a:t>
            </a:r>
            <a:r>
              <a:rPr lang="en-US" sz="2400" dirty="0" err="1" smtClean="0">
                <a:solidFill>
                  <a:prstClr val="white"/>
                </a:solidFill>
              </a:rPr>
              <a:t>stiekem</a:t>
            </a:r>
            <a:r>
              <a:rPr lang="en-US" sz="2400" dirty="0" smtClean="0">
                <a:solidFill>
                  <a:prstClr val="white"/>
                </a:solidFill>
              </a:rPr>
              <a:t> propaganda </a:t>
            </a:r>
            <a:r>
              <a:rPr lang="en-US" sz="2400" dirty="0" err="1" smtClean="0">
                <a:solidFill>
                  <a:prstClr val="white"/>
                </a:solidFill>
              </a:rPr>
              <a:t>verspreiden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Angst </a:t>
            </a:r>
            <a:r>
              <a:rPr lang="en-US" sz="2400" dirty="0" err="1" smtClean="0">
                <a:solidFill>
                  <a:prstClr val="white"/>
                </a:solidFill>
              </a:rPr>
              <a:t>dat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communistische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spionnen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revolutie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voorbereiden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://www.esquirecomics.com/resources/collection_images/Isthistomorrow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691" y="2"/>
            <a:ext cx="4577759" cy="63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75" y="1309677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161606" y="252752"/>
            <a:ext cx="50036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Wantrouwen tussen Oost en West vóór WO II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Westerse landen waren tegen de communistische revolutie van 1917. Stuurden soldaten om tegen Lenin te vechten.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De SU hielp Communistische partijen in andere landen (via de </a:t>
            </a:r>
            <a:r>
              <a:rPr lang="nl-NL" sz="2000" u="sng" dirty="0" smtClean="0">
                <a:solidFill>
                  <a:schemeClr val="bg1"/>
                </a:solidFill>
              </a:rPr>
              <a:t>Komintern)</a:t>
            </a:r>
            <a:r>
              <a:rPr lang="nl-NL" sz="2000" dirty="0" smtClean="0">
                <a:solidFill>
                  <a:schemeClr val="bg1"/>
                </a:solidFill>
              </a:rPr>
              <a:t>: het communisme moest wereldwijd worden.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In 1939 sloten Stalin en Hitler een niet-aanvalsverdrag: het westen zag de SU als vriend van Hitler.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Het Westen en de SU werden pas bondgenoten toen Hitler de SU aanviel.</a:t>
            </a:r>
          </a:p>
          <a:p>
            <a:endParaRPr lang="nl-NL" sz="2000" u="sng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://russian-sales.com/wp-content/uploads/Len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8"/>
          <a:stretch/>
        </p:blipFill>
        <p:spPr bwMode="auto">
          <a:xfrm>
            <a:off x="8165263" y="1564281"/>
            <a:ext cx="3957612" cy="407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0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50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389747" y="335522"/>
            <a:ext cx="814261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Waar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kwam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deze</a:t>
            </a:r>
            <a:r>
              <a:rPr lang="en-US" sz="2400" dirty="0" smtClean="0">
                <a:solidFill>
                  <a:prstClr val="white"/>
                </a:solidFill>
              </a:rPr>
              <a:t> angst </a:t>
            </a:r>
            <a:r>
              <a:rPr lang="en-US" sz="2400" dirty="0" err="1" smtClean="0">
                <a:solidFill>
                  <a:prstClr val="white"/>
                </a:solidFill>
              </a:rPr>
              <a:t>vandaan</a:t>
            </a:r>
            <a:r>
              <a:rPr lang="en-US" sz="2400" dirty="0" smtClean="0">
                <a:solidFill>
                  <a:prstClr val="white"/>
                </a:solidFill>
              </a:rPr>
              <a:t>?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1. De SU </a:t>
            </a:r>
            <a:r>
              <a:rPr lang="en-US" sz="2400" dirty="0" err="1" smtClean="0">
                <a:solidFill>
                  <a:prstClr val="white"/>
                </a:solidFill>
              </a:rPr>
              <a:t>ontwikkelde</a:t>
            </a:r>
            <a:r>
              <a:rPr lang="en-US" sz="2400" dirty="0" smtClean="0">
                <a:solidFill>
                  <a:prstClr val="white"/>
                </a:solidFill>
              </a:rPr>
              <a:t> in 1949 </a:t>
            </a:r>
            <a:r>
              <a:rPr lang="en-US" sz="2400" dirty="0" err="1" smtClean="0">
                <a:solidFill>
                  <a:prstClr val="white"/>
                </a:solidFill>
              </a:rPr>
              <a:t>ook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atoombom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2. In </a:t>
            </a:r>
            <a:r>
              <a:rPr lang="en-US" sz="2400" dirty="0" err="1" smtClean="0">
                <a:solidFill>
                  <a:prstClr val="white"/>
                </a:solidFill>
              </a:rPr>
              <a:t>hetzelfde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jaar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nam</a:t>
            </a:r>
            <a:r>
              <a:rPr lang="en-US" sz="2400" dirty="0" smtClean="0">
                <a:solidFill>
                  <a:prstClr val="white"/>
                </a:solidFill>
              </a:rPr>
              <a:t> Mao Zedong de </a:t>
            </a:r>
            <a:r>
              <a:rPr lang="en-US" sz="2400" dirty="0" err="1" smtClean="0">
                <a:solidFill>
                  <a:prstClr val="white"/>
                </a:solidFill>
              </a:rPr>
              <a:t>macht</a:t>
            </a:r>
            <a:r>
              <a:rPr lang="en-US" sz="2400" dirty="0" smtClean="0">
                <a:solidFill>
                  <a:prstClr val="white"/>
                </a:solidFill>
              </a:rPr>
              <a:t> in China.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3. Korea </a:t>
            </a:r>
            <a:r>
              <a:rPr lang="en-US" sz="2400" dirty="0" err="1" smtClean="0">
                <a:solidFill>
                  <a:prstClr val="white"/>
                </a:solidFill>
              </a:rPr>
              <a:t>oorlog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vanaf</a:t>
            </a:r>
            <a:r>
              <a:rPr lang="en-US" sz="2400" dirty="0" smtClean="0">
                <a:solidFill>
                  <a:prstClr val="white"/>
                </a:solidFill>
              </a:rPr>
              <a:t>  1950</a:t>
            </a:r>
          </a:p>
          <a:p>
            <a:r>
              <a:rPr lang="en-US" sz="2400" dirty="0" smtClean="0">
                <a:solidFill>
                  <a:prstClr val="white"/>
                </a:solidFill>
              </a:rPr>
              <a:t>4. </a:t>
            </a:r>
            <a:r>
              <a:rPr lang="en-US" sz="2400" dirty="0" err="1" smtClean="0">
                <a:solidFill>
                  <a:prstClr val="white"/>
                </a:solidFill>
              </a:rPr>
              <a:t>Arrestatie</a:t>
            </a:r>
            <a:r>
              <a:rPr lang="en-US" sz="2400" dirty="0" smtClean="0">
                <a:solidFill>
                  <a:prstClr val="white"/>
                </a:solidFill>
              </a:rPr>
              <a:t> en </a:t>
            </a:r>
            <a:r>
              <a:rPr lang="en-US" sz="2400" dirty="0" err="1" smtClean="0">
                <a:solidFill>
                  <a:prstClr val="white"/>
                </a:solidFill>
              </a:rPr>
              <a:t>berechting</a:t>
            </a:r>
            <a:r>
              <a:rPr lang="en-US" sz="2400" dirty="0" smtClean="0">
                <a:solidFill>
                  <a:prstClr val="white"/>
                </a:solidFill>
              </a:rPr>
              <a:t> van </a:t>
            </a:r>
            <a:r>
              <a:rPr lang="en-US" sz="2400" dirty="0" err="1" smtClean="0">
                <a:solidFill>
                  <a:prstClr val="white"/>
                </a:solidFill>
              </a:rPr>
              <a:t>Rusissche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spionnen</a:t>
            </a:r>
            <a:r>
              <a:rPr lang="en-US" sz="2400" dirty="0" smtClean="0">
                <a:solidFill>
                  <a:prstClr val="white"/>
                </a:solidFill>
              </a:rPr>
              <a:t> in VS.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3389747" y="3252423"/>
            <a:ext cx="306619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200" dirty="0" smtClean="0">
              <a:solidFill>
                <a:prstClr val="white"/>
              </a:solidFill>
            </a:endParaRPr>
          </a:p>
          <a:p>
            <a:r>
              <a:rPr lang="en-US" sz="2200" dirty="0" smtClean="0">
                <a:solidFill>
                  <a:prstClr val="white"/>
                </a:solidFill>
              </a:rPr>
              <a:t>Klaus Fuchs, </a:t>
            </a:r>
            <a:r>
              <a:rPr lang="en-US" sz="2200" dirty="0" err="1" smtClean="0">
                <a:solidFill>
                  <a:prstClr val="white"/>
                </a:solidFill>
              </a:rPr>
              <a:t>medewerker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bij</a:t>
            </a:r>
            <a:r>
              <a:rPr lang="en-US" sz="2200" dirty="0" smtClean="0">
                <a:solidFill>
                  <a:prstClr val="white"/>
                </a:solidFill>
              </a:rPr>
              <a:t> de </a:t>
            </a:r>
            <a:r>
              <a:rPr lang="en-US" sz="2200" dirty="0" err="1" smtClean="0">
                <a:solidFill>
                  <a:prstClr val="white"/>
                </a:solidFill>
              </a:rPr>
              <a:t>ontwikkeling</a:t>
            </a:r>
            <a:r>
              <a:rPr lang="en-US" sz="2200" dirty="0" smtClean="0">
                <a:solidFill>
                  <a:prstClr val="white"/>
                </a:solidFill>
              </a:rPr>
              <a:t> van de </a:t>
            </a:r>
            <a:r>
              <a:rPr lang="en-US" sz="2200" dirty="0" err="1" smtClean="0">
                <a:solidFill>
                  <a:prstClr val="white"/>
                </a:solidFill>
              </a:rPr>
              <a:t>Amerikaanse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Atoombom</a:t>
            </a:r>
            <a:r>
              <a:rPr lang="en-US" sz="2200" dirty="0" smtClean="0">
                <a:solidFill>
                  <a:prstClr val="white"/>
                </a:solidFill>
              </a:rPr>
              <a:t>.</a:t>
            </a:r>
          </a:p>
          <a:p>
            <a:endParaRPr lang="en-US" sz="2200" dirty="0">
              <a:solidFill>
                <a:prstClr val="white"/>
              </a:solidFill>
            </a:endParaRPr>
          </a:p>
          <a:p>
            <a:r>
              <a:rPr lang="en-US" sz="2200" dirty="0" smtClean="0">
                <a:solidFill>
                  <a:prstClr val="white"/>
                </a:solidFill>
              </a:rPr>
              <a:t>En </a:t>
            </a:r>
            <a:r>
              <a:rPr lang="en-US" sz="2200" dirty="0" err="1" smtClean="0">
                <a:solidFill>
                  <a:prstClr val="white"/>
                </a:solidFill>
              </a:rPr>
              <a:t>spion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voor</a:t>
            </a:r>
            <a:r>
              <a:rPr lang="en-US" sz="2200" dirty="0" smtClean="0">
                <a:solidFill>
                  <a:prstClr val="white"/>
                </a:solidFill>
              </a:rPr>
              <a:t> de </a:t>
            </a:r>
            <a:r>
              <a:rPr lang="en-US" sz="2200" dirty="0" err="1" smtClean="0">
                <a:solidFill>
                  <a:prstClr val="white"/>
                </a:solidFill>
              </a:rPr>
              <a:t>Sovjet-Unie</a:t>
            </a:r>
            <a:r>
              <a:rPr lang="en-US" sz="2200" dirty="0" smtClean="0">
                <a:solidFill>
                  <a:prstClr val="white"/>
                </a:solidFill>
              </a:rPr>
              <a:t>..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5" name="Picture 4" descr="http://upload.wikimedia.org/wikipedia/commons/c/c7/Klaus_Fuchs_-_police_photo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39" y="2980354"/>
            <a:ext cx="2978836" cy="376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71" y="2821727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3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51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389748" y="475222"/>
            <a:ext cx="8142611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Gevolgen</a:t>
            </a:r>
            <a:r>
              <a:rPr lang="en-US" sz="2400" dirty="0" smtClean="0">
                <a:solidFill>
                  <a:prstClr val="white"/>
                </a:solidFill>
              </a:rPr>
              <a:t>:</a:t>
            </a:r>
            <a:endParaRPr lang="en-US" sz="2200" dirty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prstClr val="white"/>
                </a:solidFill>
              </a:rPr>
              <a:t>Nieuwe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wetten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waardoor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mensen</a:t>
            </a:r>
            <a:r>
              <a:rPr lang="en-US" sz="2200" dirty="0" smtClean="0">
                <a:solidFill>
                  <a:prstClr val="white"/>
                </a:solidFill>
              </a:rPr>
              <a:t> die </a:t>
            </a:r>
            <a:r>
              <a:rPr lang="en-US" sz="2200" dirty="0" err="1" smtClean="0">
                <a:solidFill>
                  <a:prstClr val="white"/>
                </a:solidFill>
              </a:rPr>
              <a:t>zich</a:t>
            </a:r>
            <a:r>
              <a:rPr lang="en-US" sz="2200" dirty="0" smtClean="0">
                <a:solidFill>
                  <a:prstClr val="white"/>
                </a:solidFill>
              </a:rPr>
              <a:t> ‘</a:t>
            </a:r>
            <a:r>
              <a:rPr lang="en-US" sz="2200" dirty="0" err="1" smtClean="0">
                <a:solidFill>
                  <a:prstClr val="white"/>
                </a:solidFill>
              </a:rPr>
              <a:t>verdacht</a:t>
            </a:r>
            <a:r>
              <a:rPr lang="en-US" sz="2200" dirty="0" smtClean="0">
                <a:solidFill>
                  <a:prstClr val="white"/>
                </a:solidFill>
              </a:rPr>
              <a:t>’ </a:t>
            </a:r>
            <a:r>
              <a:rPr lang="en-US" sz="2200" dirty="0" err="1" smtClean="0">
                <a:solidFill>
                  <a:prstClr val="white"/>
                </a:solidFill>
              </a:rPr>
              <a:t>gedroegen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sneller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konden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worden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opgepakt</a:t>
            </a:r>
            <a:r>
              <a:rPr lang="en-US" sz="22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prstClr val="white"/>
                </a:solidFill>
              </a:rPr>
              <a:t>Politici</a:t>
            </a:r>
            <a:r>
              <a:rPr lang="en-US" sz="2200" dirty="0" smtClean="0">
                <a:solidFill>
                  <a:prstClr val="white"/>
                </a:solidFill>
              </a:rPr>
              <a:t>, </a:t>
            </a:r>
            <a:r>
              <a:rPr lang="en-US" sz="2200" dirty="0" err="1" smtClean="0">
                <a:solidFill>
                  <a:prstClr val="white"/>
                </a:solidFill>
              </a:rPr>
              <a:t>artiesten</a:t>
            </a:r>
            <a:r>
              <a:rPr lang="en-US" sz="2200" dirty="0" smtClean="0">
                <a:solidFill>
                  <a:prstClr val="white"/>
                </a:solidFill>
              </a:rPr>
              <a:t>, </a:t>
            </a:r>
            <a:r>
              <a:rPr lang="en-US" sz="2200" dirty="0" err="1" smtClean="0">
                <a:solidFill>
                  <a:prstClr val="white"/>
                </a:solidFill>
              </a:rPr>
              <a:t>acteurs</a:t>
            </a:r>
            <a:r>
              <a:rPr lang="en-US" sz="2200" dirty="0" smtClean="0">
                <a:solidFill>
                  <a:prstClr val="white"/>
                </a:solidFill>
              </a:rPr>
              <a:t>, </a:t>
            </a:r>
            <a:r>
              <a:rPr lang="en-US" sz="2200" dirty="0" err="1" smtClean="0">
                <a:solidFill>
                  <a:prstClr val="white"/>
                </a:solidFill>
              </a:rPr>
              <a:t>onderzoekers</a:t>
            </a:r>
            <a:r>
              <a:rPr lang="en-US" sz="2200" dirty="0" smtClean="0">
                <a:solidFill>
                  <a:prstClr val="white"/>
                </a:solidFill>
              </a:rPr>
              <a:t> en </a:t>
            </a:r>
            <a:r>
              <a:rPr lang="en-US" sz="2200" dirty="0" err="1" smtClean="0">
                <a:solidFill>
                  <a:prstClr val="white"/>
                </a:solidFill>
              </a:rPr>
              <a:t>kunstenaars</a:t>
            </a:r>
            <a:r>
              <a:rPr lang="en-US" sz="2200" dirty="0" smtClean="0">
                <a:solidFill>
                  <a:prstClr val="white"/>
                </a:solidFill>
              </a:rPr>
              <a:t> die pro-</a:t>
            </a:r>
            <a:r>
              <a:rPr lang="en-US" sz="2200" dirty="0" err="1" smtClean="0">
                <a:solidFill>
                  <a:prstClr val="white"/>
                </a:solidFill>
              </a:rPr>
              <a:t>communistisch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zijn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worden</a:t>
            </a:r>
            <a:r>
              <a:rPr lang="en-US" sz="2200" dirty="0" smtClean="0">
                <a:solidFill>
                  <a:prstClr val="white"/>
                </a:solidFill>
              </a:rPr>
              <a:t> op ‘</a:t>
            </a:r>
            <a:r>
              <a:rPr lang="en-US" sz="2200" dirty="0" err="1" smtClean="0">
                <a:solidFill>
                  <a:prstClr val="white"/>
                </a:solidFill>
              </a:rPr>
              <a:t>zwarte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lijsten</a:t>
            </a:r>
            <a:r>
              <a:rPr lang="en-US" sz="2200" dirty="0" smtClean="0">
                <a:solidFill>
                  <a:prstClr val="white"/>
                </a:solidFill>
              </a:rPr>
              <a:t>’ </a:t>
            </a:r>
            <a:r>
              <a:rPr lang="en-US" sz="2200" dirty="0" err="1" smtClean="0">
                <a:solidFill>
                  <a:prstClr val="white"/>
                </a:solidFill>
              </a:rPr>
              <a:t>gezet</a:t>
            </a:r>
            <a:r>
              <a:rPr lang="en-US" sz="2200" dirty="0" smtClean="0">
                <a:solidFill>
                  <a:prstClr val="white"/>
                </a:solidFill>
              </a:rPr>
              <a:t>. 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208985" y="3023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4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52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389748" y="475221"/>
            <a:ext cx="8142611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Einde</a:t>
            </a:r>
            <a:r>
              <a:rPr lang="en-US" sz="2400" dirty="0" smtClean="0">
                <a:solidFill>
                  <a:prstClr val="white"/>
                </a:solidFill>
              </a:rPr>
              <a:t> van </a:t>
            </a:r>
            <a:r>
              <a:rPr lang="en-US" sz="2400" dirty="0" err="1" smtClean="0">
                <a:solidFill>
                  <a:prstClr val="white"/>
                </a:solidFill>
              </a:rPr>
              <a:t>McCarthysime</a:t>
            </a:r>
            <a:r>
              <a:rPr lang="en-US" sz="2400" dirty="0" smtClean="0">
                <a:solidFill>
                  <a:prstClr val="white"/>
                </a:solidFill>
              </a:rPr>
              <a:t>: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prstClr val="white"/>
                </a:solidFill>
              </a:rPr>
              <a:t>Burgers </a:t>
            </a:r>
            <a:r>
              <a:rPr lang="en-US" sz="2200" dirty="0" err="1" smtClean="0">
                <a:solidFill>
                  <a:prstClr val="white"/>
                </a:solidFill>
              </a:rPr>
              <a:t>zagen</a:t>
            </a:r>
            <a:r>
              <a:rPr lang="en-US" sz="2200" dirty="0" smtClean="0">
                <a:solidFill>
                  <a:prstClr val="white"/>
                </a:solidFill>
              </a:rPr>
              <a:t> in de </a:t>
            </a:r>
            <a:r>
              <a:rPr lang="en-US" sz="2200" dirty="0" err="1" smtClean="0">
                <a:solidFill>
                  <a:prstClr val="white"/>
                </a:solidFill>
              </a:rPr>
              <a:t>dat</a:t>
            </a:r>
            <a:r>
              <a:rPr lang="en-US" sz="2200" dirty="0" smtClean="0">
                <a:solidFill>
                  <a:prstClr val="white"/>
                </a:solidFill>
              </a:rPr>
              <a:t> angst </a:t>
            </a:r>
            <a:r>
              <a:rPr lang="en-US" sz="2200" dirty="0" err="1" smtClean="0">
                <a:solidFill>
                  <a:prstClr val="white"/>
                </a:solidFill>
              </a:rPr>
              <a:t>wat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overdreven</a:t>
            </a:r>
            <a:r>
              <a:rPr lang="en-US" sz="2200" dirty="0" smtClean="0">
                <a:solidFill>
                  <a:prstClr val="white"/>
                </a:solidFill>
              </a:rPr>
              <a:t> was.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prstClr val="white"/>
                </a:solidFill>
              </a:rPr>
              <a:t>De Supreme Court (</a:t>
            </a:r>
            <a:r>
              <a:rPr lang="en-US" sz="2200" dirty="0" err="1" smtClean="0">
                <a:solidFill>
                  <a:prstClr val="white"/>
                </a:solidFill>
              </a:rPr>
              <a:t>Hoogste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rechters</a:t>
            </a:r>
            <a:r>
              <a:rPr lang="en-US" sz="2200" dirty="0" smtClean="0">
                <a:solidFill>
                  <a:prstClr val="white"/>
                </a:solidFill>
              </a:rPr>
              <a:t> VS), </a:t>
            </a:r>
            <a:r>
              <a:rPr lang="en-US" sz="2200" dirty="0" err="1" smtClean="0">
                <a:solidFill>
                  <a:prstClr val="white"/>
                </a:solidFill>
              </a:rPr>
              <a:t>vonden</a:t>
            </a:r>
            <a:r>
              <a:rPr lang="en-US" sz="2200" dirty="0" smtClean="0">
                <a:solidFill>
                  <a:prstClr val="white"/>
                </a:solidFill>
              </a:rPr>
              <a:t> de </a:t>
            </a:r>
            <a:r>
              <a:rPr lang="en-US" sz="2200" dirty="0" err="1" smtClean="0">
                <a:solidFill>
                  <a:prstClr val="white"/>
                </a:solidFill>
              </a:rPr>
              <a:t>nieuwe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wetten</a:t>
            </a:r>
            <a:r>
              <a:rPr lang="en-US" sz="2200" dirty="0" smtClean="0">
                <a:solidFill>
                  <a:prstClr val="white"/>
                </a:solidFill>
              </a:rPr>
              <a:t> en ‘</a:t>
            </a:r>
            <a:r>
              <a:rPr lang="en-US" sz="2200" dirty="0" err="1" smtClean="0">
                <a:solidFill>
                  <a:prstClr val="white"/>
                </a:solidFill>
              </a:rPr>
              <a:t>zwarte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lijsten</a:t>
            </a:r>
            <a:r>
              <a:rPr lang="en-US" sz="2200" dirty="0" smtClean="0">
                <a:solidFill>
                  <a:prstClr val="white"/>
                </a:solidFill>
              </a:rPr>
              <a:t>’ </a:t>
            </a:r>
            <a:r>
              <a:rPr lang="en-US" sz="2200" dirty="0" err="1" smtClean="0">
                <a:solidFill>
                  <a:prstClr val="white"/>
                </a:solidFill>
              </a:rPr>
              <a:t>oneerlijk</a:t>
            </a:r>
            <a:r>
              <a:rPr lang="en-US" sz="2200" dirty="0" smtClean="0">
                <a:solidFill>
                  <a:prstClr val="white"/>
                </a:solidFill>
              </a:rPr>
              <a:t> en </a:t>
            </a:r>
            <a:r>
              <a:rPr lang="en-US" sz="2200" dirty="0" err="1" smtClean="0">
                <a:solidFill>
                  <a:prstClr val="white"/>
                </a:solidFill>
              </a:rPr>
              <a:t>tegen</a:t>
            </a:r>
            <a:r>
              <a:rPr lang="en-US" sz="2200" dirty="0" smtClean="0">
                <a:solidFill>
                  <a:prstClr val="white"/>
                </a:solidFill>
              </a:rPr>
              <a:t> de </a:t>
            </a:r>
            <a:r>
              <a:rPr lang="en-US" sz="2200" u="sng" dirty="0" err="1" smtClean="0">
                <a:solidFill>
                  <a:prstClr val="white"/>
                </a:solidFill>
              </a:rPr>
              <a:t>grondwet</a:t>
            </a:r>
            <a:r>
              <a:rPr lang="en-US" sz="22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prstClr val="white"/>
                </a:solidFill>
              </a:rPr>
              <a:t>Veel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lagere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rechters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veroordeelden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daardoor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geen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verdachte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communisten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meer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tenzij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er</a:t>
            </a:r>
            <a:r>
              <a:rPr lang="en-US" sz="2200" dirty="0" smtClean="0">
                <a:solidFill>
                  <a:prstClr val="white"/>
                </a:solidFill>
              </a:rPr>
              <a:t> hard </a:t>
            </a:r>
            <a:r>
              <a:rPr lang="en-US" sz="2200" dirty="0" err="1" smtClean="0">
                <a:solidFill>
                  <a:prstClr val="white"/>
                </a:solidFill>
              </a:rPr>
              <a:t>bewijs</a:t>
            </a:r>
            <a:r>
              <a:rPr lang="en-US" sz="2200" dirty="0" smtClean="0">
                <a:solidFill>
                  <a:prstClr val="white"/>
                </a:solidFill>
              </a:rPr>
              <a:t> was.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292753" y="367609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2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ctrTitle"/>
          </p:nvPr>
        </p:nvSpPr>
        <p:spPr>
          <a:xfrm>
            <a:off x="2347384" y="1536701"/>
            <a:ext cx="10363200" cy="1470025"/>
          </a:xfrm>
        </p:spPr>
        <p:txBody>
          <a:bodyPr>
            <a:normAutofit/>
          </a:bodyPr>
          <a:lstStyle/>
          <a:p>
            <a:r>
              <a:rPr lang="nl-NL" sz="5400" dirty="0" smtClean="0">
                <a:solidFill>
                  <a:schemeClr val="bg1"/>
                </a:solidFill>
                <a:latin typeface="+mn-lt"/>
              </a:rPr>
              <a:t>Korea-oorlog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F1A9A-810A-4543-943C-C05EF5841794}" type="slidenum">
              <a:rPr lang="nl-NL"/>
              <a:pPr>
                <a:defRPr/>
              </a:pPr>
              <a:t>53</a:t>
            </a:fld>
            <a:endParaRPr lang="nl-NL" dirty="0"/>
          </a:p>
        </p:txBody>
      </p:sp>
      <p:pic>
        <p:nvPicPr>
          <p:cNvPr id="6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6465458" y="2976242"/>
            <a:ext cx="175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1950 – 1953</a:t>
            </a:r>
            <a:endParaRPr lang="en-US" sz="2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8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5/51/Kaart_Korea_Nederla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52" y="1036636"/>
            <a:ext cx="2613947" cy="37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111501" y="1"/>
            <a:ext cx="4749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Korea is vanaf 1910 een onderdeel van Japan.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In 1945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wordt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Japan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verslagen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Korea </a:t>
            </a:r>
            <a:r>
              <a:rPr lang="nl-NL" sz="2400" dirty="0">
                <a:solidFill>
                  <a:schemeClr val="bg1"/>
                </a:solidFill>
              </a:rPr>
              <a:t>in twee gebieden verdeeld.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Noord-Korea: </a:t>
            </a:r>
            <a:r>
              <a:rPr lang="nl-NL" sz="2400" dirty="0">
                <a:solidFill>
                  <a:schemeClr val="bg1"/>
                </a:solidFill>
              </a:rPr>
              <a:t>bezet door Sovjet-Unie,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Zuid-Korea: </a:t>
            </a:r>
            <a:r>
              <a:rPr lang="nl-NL" sz="2400" dirty="0">
                <a:solidFill>
                  <a:schemeClr val="bg1"/>
                </a:solidFill>
              </a:rPr>
              <a:t>onder het toezicht van Verenigde Staten. </a:t>
            </a:r>
          </a:p>
          <a:p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  <a:p>
            <a:pPr marL="342900" indent="-342900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marL="342900" indent="-342900"/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76899" y="5728475"/>
            <a:ext cx="891117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E0ED26-EBC9-4CED-A8F8-039A9DC5EBE6}" type="slidenum">
              <a:rPr lang="nl-NL"/>
              <a:pPr>
                <a:defRPr/>
              </a:pPr>
              <a:t>54</a:t>
            </a:fld>
            <a:endParaRPr lang="nl-NL"/>
          </a:p>
        </p:txBody>
      </p:sp>
      <p:pic>
        <p:nvPicPr>
          <p:cNvPr id="8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9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45417" y="-25400"/>
            <a:ext cx="7266517" cy="6858000"/>
          </a:xfrm>
        </p:spPr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 marL="0" indent="0">
              <a:buFont typeface="Arial" charset="0"/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25 juni 1950: Noord-Korea valt Zuid-Korea binnen.</a:t>
            </a:r>
          </a:p>
          <a:p>
            <a:pPr marL="0" indent="0"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53EBDC-1176-43C3-B456-055DBD2B7704}" type="slidenum">
              <a:rPr lang="nl-NL"/>
              <a:pPr>
                <a:defRPr/>
              </a:pPr>
              <a:t>55</a:t>
            </a:fld>
            <a:endParaRPr lang="nl-NL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12400" y="1366839"/>
            <a:ext cx="891117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55042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le:South Korean refugees mid-1950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2085976"/>
            <a:ext cx="57150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09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jdelijke aanduiding voor inhoud 2"/>
          <p:cNvSpPr>
            <a:spLocks noGrp="1"/>
          </p:cNvSpPr>
          <p:nvPr>
            <p:ph idx="1"/>
          </p:nvPr>
        </p:nvSpPr>
        <p:spPr>
          <a:xfrm>
            <a:off x="3238500" y="184150"/>
            <a:ext cx="8616952" cy="6597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Amerika roept de VN op om Z-Korea te hulp te komen.</a:t>
            </a:r>
          </a:p>
          <a:p>
            <a:pPr marL="0" indent="0"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De Veiligheidsraad gaat stemmen over dit voorstel.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bg1"/>
                </a:solidFill>
              </a:rPr>
              <a:t>Rusland</a:t>
            </a:r>
            <a:r>
              <a:rPr lang="en-US" sz="2400" dirty="0" smtClean="0">
                <a:solidFill>
                  <a:schemeClr val="bg1"/>
                </a:solidFill>
              </a:rPr>
              <a:t> is </a:t>
            </a:r>
            <a:r>
              <a:rPr lang="en-US" sz="2400" dirty="0" err="1" smtClean="0">
                <a:solidFill>
                  <a:schemeClr val="bg1"/>
                </a:solidFill>
              </a:rPr>
              <a:t>tegen</a:t>
            </a:r>
            <a:r>
              <a:rPr lang="en-US" sz="2400" dirty="0" smtClean="0">
                <a:solidFill>
                  <a:schemeClr val="bg1"/>
                </a:solidFill>
              </a:rPr>
              <a:t> maar </a:t>
            </a:r>
            <a:r>
              <a:rPr lang="en-US" sz="2400" dirty="0" err="1" smtClean="0">
                <a:solidFill>
                  <a:schemeClr val="bg1"/>
                </a:solidFill>
              </a:rPr>
              <a:t>boycot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veiligheidsraad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omdat</a:t>
            </a:r>
            <a:r>
              <a:rPr lang="en-US" sz="2400" dirty="0" smtClean="0">
                <a:solidFill>
                  <a:schemeClr val="bg1"/>
                </a:solidFill>
              </a:rPr>
              <a:t> die de </a:t>
            </a:r>
            <a:r>
              <a:rPr lang="en-US" sz="2400" dirty="0" err="1" smtClean="0">
                <a:solidFill>
                  <a:schemeClr val="bg1"/>
                </a:solidFill>
              </a:rPr>
              <a:t>regering</a:t>
            </a:r>
            <a:r>
              <a:rPr lang="en-US" sz="2400" dirty="0" smtClean="0">
                <a:solidFill>
                  <a:schemeClr val="bg1"/>
                </a:solidFill>
              </a:rPr>
              <a:t> van Mao </a:t>
            </a:r>
            <a:r>
              <a:rPr lang="en-US" sz="2400" dirty="0" err="1" smtClean="0">
                <a:solidFill>
                  <a:schemeClr val="bg1"/>
                </a:solidFill>
              </a:rPr>
              <a:t>niet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erkent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bg1"/>
                </a:solidFill>
              </a:rPr>
              <a:t>Daardoor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unaniem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besluit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nl-NL" sz="2400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D42D8B-68B2-46BB-B225-C744DBA27E63}" type="slidenum">
              <a:rPr lang="nl-NL"/>
              <a:pPr>
                <a:defRPr/>
              </a:pPr>
              <a:t>56</a:t>
            </a:fld>
            <a:endParaRPr lang="nl-NL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95334" y="3941764"/>
            <a:ext cx="872066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55042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jdelijke aanduiding voor inhoud 2"/>
          <p:cNvSpPr>
            <a:spLocks noGrp="1"/>
          </p:cNvSpPr>
          <p:nvPr>
            <p:ph idx="1"/>
          </p:nvPr>
        </p:nvSpPr>
        <p:spPr>
          <a:xfrm>
            <a:off x="3238500" y="184150"/>
            <a:ext cx="8616952" cy="6597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In totaal deden zestien landen mee </a:t>
            </a:r>
            <a:r>
              <a:rPr lang="nl-NL" sz="2400" b="1" i="1" dirty="0" smtClean="0">
                <a:solidFill>
                  <a:schemeClr val="bg1"/>
                </a:solidFill>
              </a:rPr>
              <a:t>tegen</a:t>
            </a:r>
            <a:r>
              <a:rPr lang="nl-NL" sz="2400" dirty="0" smtClean="0">
                <a:solidFill>
                  <a:schemeClr val="bg1"/>
                </a:solidFill>
              </a:rPr>
              <a:t> Noord-Korea. </a:t>
            </a:r>
          </a:p>
          <a:p>
            <a:pPr>
              <a:buFont typeface="Arial" charset="0"/>
              <a:buNone/>
            </a:pPr>
            <a:r>
              <a:rPr lang="en-US" sz="2400" dirty="0" err="1" smtClean="0">
                <a:solidFill>
                  <a:schemeClr val="bg1"/>
                </a:solidFill>
              </a:rPr>
              <a:t>Waaronder</a:t>
            </a:r>
            <a:r>
              <a:rPr lang="en-US" sz="2400" dirty="0" smtClean="0">
                <a:solidFill>
                  <a:schemeClr val="bg1"/>
                </a:solidFill>
              </a:rPr>
              <a:t> Nederland (</a:t>
            </a:r>
            <a:r>
              <a:rPr lang="en-US" sz="2400" dirty="0" err="1" smtClean="0">
                <a:solidFill>
                  <a:schemeClr val="bg1"/>
                </a:solidFill>
              </a:rPr>
              <a:t>na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aandringen</a:t>
            </a:r>
            <a:r>
              <a:rPr lang="en-US" sz="2400" dirty="0" smtClean="0">
                <a:solidFill>
                  <a:schemeClr val="bg1"/>
                </a:solidFill>
              </a:rPr>
              <a:t> van VS)</a:t>
            </a:r>
          </a:p>
          <a:p>
            <a:pPr>
              <a:buFont typeface="Arial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De VN </a:t>
            </a:r>
            <a:r>
              <a:rPr lang="en-US" sz="2400" dirty="0" err="1" smtClean="0">
                <a:solidFill>
                  <a:schemeClr val="bg1"/>
                </a:solidFill>
              </a:rPr>
              <a:t>verslaat</a:t>
            </a:r>
            <a:r>
              <a:rPr lang="en-US" sz="2400" dirty="0" smtClean="0">
                <a:solidFill>
                  <a:schemeClr val="bg1"/>
                </a:solidFill>
              </a:rPr>
              <a:t> de N-</a:t>
            </a:r>
            <a:r>
              <a:rPr lang="en-US" sz="2400" dirty="0" err="1" smtClean="0">
                <a:solidFill>
                  <a:schemeClr val="bg1"/>
                </a:solidFill>
              </a:rPr>
              <a:t>Koreaanse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vrij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snel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 </a:t>
            </a:r>
          </a:p>
          <a:p>
            <a:pPr>
              <a:buFont typeface="Arial" charset="0"/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nl-NL" sz="2400" dirty="0">
                <a:solidFill>
                  <a:schemeClr val="bg1"/>
                </a:solidFill>
              </a:rPr>
              <a:t>Douglas </a:t>
            </a:r>
            <a:r>
              <a:rPr lang="nl-NL" sz="2400" dirty="0" err="1">
                <a:solidFill>
                  <a:schemeClr val="bg1"/>
                </a:solidFill>
              </a:rPr>
              <a:t>MacArthur</a:t>
            </a:r>
            <a:endParaRPr lang="nl-NL" sz="2400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D42D8B-68B2-46BB-B225-C744DBA27E63}" type="slidenum">
              <a:rPr lang="nl-NL"/>
              <a:pPr>
                <a:defRPr/>
              </a:pPr>
              <a:t>57</a:t>
            </a:fld>
            <a:endParaRPr lang="nl-NL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9534" y="2392364"/>
            <a:ext cx="846666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55042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le:KumRiver Howitzer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13" y="2752726"/>
            <a:ext cx="4897537" cy="385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5" t="20475" r="26615" b="14740"/>
          <a:stretch/>
        </p:blipFill>
        <p:spPr bwMode="auto">
          <a:xfrm>
            <a:off x="3276599" y="2392364"/>
            <a:ext cx="3009729" cy="365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3334" y="1782764"/>
            <a:ext cx="846666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859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jdelijke aanduiding voor inhoud 2"/>
          <p:cNvSpPr>
            <a:spLocks noGrp="1"/>
          </p:cNvSpPr>
          <p:nvPr>
            <p:ph idx="1"/>
          </p:nvPr>
        </p:nvSpPr>
        <p:spPr>
          <a:xfrm>
            <a:off x="3238500" y="184150"/>
            <a:ext cx="8616952" cy="6597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China </a:t>
            </a:r>
            <a:r>
              <a:rPr lang="en-US" sz="2400" dirty="0" err="1" smtClean="0">
                <a:solidFill>
                  <a:schemeClr val="bg1"/>
                </a:solidFill>
              </a:rPr>
              <a:t>komt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Noord</a:t>
            </a:r>
            <a:r>
              <a:rPr lang="en-US" sz="2400" dirty="0" smtClean="0">
                <a:solidFill>
                  <a:schemeClr val="bg1"/>
                </a:solidFill>
              </a:rPr>
              <a:t>-Korea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hulp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-&gt; </a:t>
            </a:r>
            <a:r>
              <a:rPr lang="en-US" sz="2400" dirty="0" err="1" smtClean="0">
                <a:solidFill>
                  <a:schemeClr val="bg1"/>
                </a:solidFill>
              </a:rPr>
              <a:t>stuurt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duizenden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bg1"/>
                </a:solidFill>
              </a:rPr>
              <a:t>Hierdoor</a:t>
            </a:r>
            <a:r>
              <a:rPr lang="en-US" sz="2400" dirty="0" smtClean="0">
                <a:solidFill>
                  <a:schemeClr val="bg1"/>
                </a:solidFill>
              </a:rPr>
              <a:t> is de </a:t>
            </a:r>
            <a:r>
              <a:rPr lang="en-US" sz="2400" dirty="0" err="1" smtClean="0">
                <a:solidFill>
                  <a:schemeClr val="bg1"/>
                </a:solidFill>
              </a:rPr>
              <a:t>strijd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weer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gelijk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nl-NL" sz="2400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D42D8B-68B2-46BB-B225-C744DBA27E63}" type="slidenum">
              <a:rPr lang="nl-NL"/>
              <a:pPr>
                <a:defRPr/>
              </a:pPr>
              <a:t>58</a:t>
            </a:fld>
            <a:endParaRPr lang="nl-NL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0934" y="5429252"/>
            <a:ext cx="846666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55042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en/8/8d/China_Crosses_Yal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16" y="1545398"/>
            <a:ext cx="5421384" cy="352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3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jdelijke aanduiding voor inhoud 2"/>
          <p:cNvSpPr>
            <a:spLocks noGrp="1"/>
          </p:cNvSpPr>
          <p:nvPr>
            <p:ph idx="1"/>
          </p:nvPr>
        </p:nvSpPr>
        <p:spPr>
          <a:xfrm>
            <a:off x="3238500" y="184150"/>
            <a:ext cx="8616952" cy="6597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err="1">
                <a:solidFill>
                  <a:schemeClr val="bg1"/>
                </a:solidFill>
              </a:rPr>
              <a:t>MacArthur</a:t>
            </a:r>
            <a:r>
              <a:rPr lang="nl-NL" sz="2400" dirty="0">
                <a:solidFill>
                  <a:schemeClr val="bg1"/>
                </a:solidFill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roept president Truman op om </a:t>
            </a:r>
            <a:r>
              <a:rPr lang="nl-NL" sz="2400" dirty="0">
                <a:solidFill>
                  <a:schemeClr val="bg1"/>
                </a:solidFill>
              </a:rPr>
              <a:t>China </a:t>
            </a:r>
            <a:r>
              <a:rPr lang="nl-NL" sz="2400" dirty="0" smtClean="0">
                <a:solidFill>
                  <a:schemeClr val="bg1"/>
                </a:solidFill>
              </a:rPr>
              <a:t>aan te vallen met een </a:t>
            </a:r>
            <a:r>
              <a:rPr lang="nl-NL" sz="2400" dirty="0">
                <a:solidFill>
                  <a:schemeClr val="bg1"/>
                </a:solidFill>
              </a:rPr>
              <a:t>atoombom. </a:t>
            </a:r>
          </a:p>
          <a:p>
            <a:pPr>
              <a:buFont typeface="Arial" charset="0"/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President </a:t>
            </a:r>
            <a:r>
              <a:rPr lang="nl-NL" sz="2400" dirty="0">
                <a:solidFill>
                  <a:schemeClr val="bg1"/>
                </a:solidFill>
              </a:rPr>
              <a:t>Truman </a:t>
            </a:r>
            <a:r>
              <a:rPr lang="nl-NL" sz="2400" smtClean="0">
                <a:solidFill>
                  <a:schemeClr val="bg1"/>
                </a:solidFill>
              </a:rPr>
              <a:t>wil dit niet: </a:t>
            </a:r>
            <a:r>
              <a:rPr lang="nl-NL" sz="2400" dirty="0" smtClean="0">
                <a:solidFill>
                  <a:schemeClr val="bg1"/>
                </a:solidFill>
              </a:rPr>
              <a:t>uit angst voor een kernoorlog.</a:t>
            </a:r>
          </a:p>
          <a:p>
            <a:pPr>
              <a:buFont typeface="Arial" charset="0"/>
              <a:buNone/>
            </a:pPr>
            <a:r>
              <a:rPr lang="nl-NL" sz="2400" dirty="0" err="1" smtClean="0">
                <a:solidFill>
                  <a:schemeClr val="bg1"/>
                </a:solidFill>
              </a:rPr>
              <a:t>MacArthur</a:t>
            </a:r>
            <a:r>
              <a:rPr lang="nl-NL" sz="2400" dirty="0" smtClean="0">
                <a:solidFill>
                  <a:schemeClr val="bg1"/>
                </a:solidFill>
              </a:rPr>
              <a:t> wordt ontslagen.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D42D8B-68B2-46BB-B225-C744DBA27E63}" type="slidenum">
              <a:rPr lang="nl-NL"/>
              <a:pPr>
                <a:defRPr/>
              </a:pPr>
              <a:t>59</a:t>
            </a:fld>
            <a:endParaRPr lang="nl-NL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0934" y="5148264"/>
            <a:ext cx="846666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55042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00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396601" y="307035"/>
            <a:ext cx="28010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Na Wo II groeit het wantrouwen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Conferenties van Grote Drie: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Grote Drie spraken af: wie een bepaald gebied van Duitsland of Japan had veroverd mocht daar invloed hebben na de oorlog.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Ontstaan </a:t>
            </a:r>
            <a:r>
              <a:rPr lang="nl-NL" sz="2000" u="sng" dirty="0" smtClean="0">
                <a:solidFill>
                  <a:schemeClr val="bg1"/>
                </a:solidFill>
              </a:rPr>
              <a:t>invloedssferen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l="6714" t="20663" r="39685" b="11987"/>
          <a:stretch/>
        </p:blipFill>
        <p:spPr>
          <a:xfrm>
            <a:off x="7638925" y="1136680"/>
            <a:ext cx="4451331" cy="3144676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4"/>
          <a:srcRect l="6563" t="17490" r="39790" b="19450"/>
          <a:stretch/>
        </p:blipFill>
        <p:spPr>
          <a:xfrm>
            <a:off x="7638927" y="2302593"/>
            <a:ext cx="4455216" cy="2944323"/>
          </a:xfrm>
          <a:prstGeom prst="rect">
            <a:avLst/>
          </a:prstGeom>
        </p:spPr>
      </p:pic>
      <p:cxnSp>
        <p:nvCxnSpPr>
          <p:cNvPr id="3" name="Rechte verbindingslijn met pijl 2"/>
          <p:cNvCxnSpPr/>
          <p:nvPr/>
        </p:nvCxnSpPr>
        <p:spPr>
          <a:xfrm flipV="1">
            <a:off x="6197600" y="4470402"/>
            <a:ext cx="1335315" cy="4354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Afbeelding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11" y="481621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4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jdelijke aanduiding voor inhoud 2"/>
          <p:cNvSpPr>
            <a:spLocks noGrp="1"/>
          </p:cNvSpPr>
          <p:nvPr>
            <p:ph idx="1"/>
          </p:nvPr>
        </p:nvSpPr>
        <p:spPr>
          <a:xfrm>
            <a:off x="3238500" y="184150"/>
            <a:ext cx="8616952" cy="6597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Vanaf 1953 zijn er vredesonderhandelingen.</a:t>
            </a:r>
          </a:p>
          <a:p>
            <a:pPr marL="0" indent="0"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27 </a:t>
            </a:r>
            <a:r>
              <a:rPr lang="nl-NL" sz="2400" dirty="0">
                <a:solidFill>
                  <a:schemeClr val="bg1"/>
                </a:solidFill>
              </a:rPr>
              <a:t>juli </a:t>
            </a:r>
            <a:r>
              <a:rPr lang="nl-NL" sz="2400" dirty="0" smtClean="0">
                <a:solidFill>
                  <a:schemeClr val="bg1"/>
                </a:solidFill>
              </a:rPr>
              <a:t>1953:</a:t>
            </a:r>
            <a:r>
              <a:rPr lang="nl-NL" sz="24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nl-NL" sz="2400" dirty="0">
                <a:solidFill>
                  <a:schemeClr val="bg1"/>
                </a:solidFill>
              </a:rPr>
              <a:t>staakt-het-vuren afgekondigd. </a:t>
            </a:r>
            <a:endParaRPr lang="nl-NL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Korea </a:t>
            </a:r>
            <a:r>
              <a:rPr lang="en-US" sz="2400" dirty="0" err="1" smtClean="0">
                <a:solidFill>
                  <a:schemeClr val="bg1"/>
                </a:solidFill>
              </a:rPr>
              <a:t>weer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verdeelt</a:t>
            </a:r>
            <a:r>
              <a:rPr lang="en-US" sz="2400" dirty="0" smtClean="0">
                <a:solidFill>
                  <a:schemeClr val="bg1"/>
                </a:solidFill>
              </a:rPr>
              <a:t> in twee </a:t>
            </a:r>
            <a:r>
              <a:rPr lang="en-US" sz="2400" dirty="0" err="1" smtClean="0">
                <a:solidFill>
                  <a:schemeClr val="bg1"/>
                </a:solidFill>
              </a:rPr>
              <a:t>delen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nl-NL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sz="2400" dirty="0">
                <a:solidFill>
                  <a:schemeClr val="bg1"/>
                </a:solidFill>
              </a:rPr>
              <a:t>Officieel </a:t>
            </a:r>
            <a:r>
              <a:rPr lang="nl-NL" sz="2400" dirty="0" smtClean="0">
                <a:solidFill>
                  <a:schemeClr val="bg1"/>
                </a:solidFill>
              </a:rPr>
              <a:t>nooit vrede getekend </a:t>
            </a:r>
            <a:r>
              <a:rPr lang="nl-NL" sz="2400" dirty="0">
                <a:solidFill>
                  <a:schemeClr val="bg1"/>
                </a:solidFill>
              </a:rPr>
              <a:t>tussen Noord- en Zuid-Korea.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D42D8B-68B2-46BB-B225-C744DBA27E63}" type="slidenum">
              <a:rPr lang="nl-NL"/>
              <a:pPr>
                <a:defRPr/>
              </a:pPr>
              <a:t>60</a:t>
            </a:fld>
            <a:endParaRPr lang="nl-NL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0934" y="5148264"/>
            <a:ext cx="846666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55042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61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430691" y="2604272"/>
            <a:ext cx="8142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 smtClean="0">
                <a:solidFill>
                  <a:prstClr val="white"/>
                </a:solidFill>
              </a:rPr>
              <a:t>Hongaarse</a:t>
            </a:r>
            <a:r>
              <a:rPr lang="en-US" sz="3600" dirty="0" smtClean="0">
                <a:solidFill>
                  <a:prstClr val="white"/>
                </a:solidFill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</a:rPr>
              <a:t>Opstand</a:t>
            </a:r>
            <a:endParaRPr lang="en-US" sz="3200" dirty="0">
              <a:solidFill>
                <a:prstClr val="white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391" y="4622096"/>
            <a:ext cx="926416" cy="861392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6625862" y="3198167"/>
            <a:ext cx="175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1956</a:t>
            </a:r>
            <a:endParaRPr lang="en-US" sz="2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4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62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389749" y="475221"/>
            <a:ext cx="403233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Hongaarse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opstand</a:t>
            </a:r>
            <a:r>
              <a:rPr lang="en-US" sz="2400" dirty="0" smtClean="0">
                <a:solidFill>
                  <a:prstClr val="white"/>
                </a:solidFill>
              </a:rPr>
              <a:t>: </a:t>
            </a:r>
            <a:r>
              <a:rPr lang="en-US" sz="2400" dirty="0" err="1" smtClean="0">
                <a:solidFill>
                  <a:prstClr val="white"/>
                </a:solidFill>
              </a:rPr>
              <a:t>massale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opstand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tegen</a:t>
            </a:r>
            <a:r>
              <a:rPr lang="en-US" sz="2400" dirty="0" smtClean="0">
                <a:solidFill>
                  <a:prstClr val="white"/>
                </a:solidFill>
              </a:rPr>
              <a:t> het </a:t>
            </a:r>
            <a:r>
              <a:rPr lang="en-US" sz="2400" dirty="0" err="1" smtClean="0">
                <a:solidFill>
                  <a:prstClr val="white"/>
                </a:solidFill>
              </a:rPr>
              <a:t>communisme</a:t>
            </a:r>
            <a:r>
              <a:rPr lang="en-US" sz="2400" dirty="0" smtClean="0">
                <a:solidFill>
                  <a:prstClr val="white"/>
                </a:solidFill>
              </a:rPr>
              <a:t> in </a:t>
            </a:r>
            <a:r>
              <a:rPr lang="en-US" sz="2400" dirty="0" err="1" smtClean="0">
                <a:solidFill>
                  <a:prstClr val="white"/>
                </a:solidFill>
              </a:rPr>
              <a:t>Hongarije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nl-NL" sz="2400" dirty="0" smtClean="0">
                <a:solidFill>
                  <a:prstClr val="white"/>
                </a:solidFill>
              </a:rPr>
              <a:t>van </a:t>
            </a:r>
            <a:r>
              <a:rPr lang="nl-NL" sz="2400" dirty="0">
                <a:solidFill>
                  <a:prstClr val="white"/>
                </a:solidFill>
              </a:rPr>
              <a:t>23 oktober tot 10 november 1956</a:t>
            </a:r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prstClr val="white"/>
                </a:solidFill>
              </a:rPr>
              <a:t>Demonstratie</a:t>
            </a:r>
            <a:r>
              <a:rPr lang="en-US" sz="2200" dirty="0" smtClean="0">
                <a:solidFill>
                  <a:prstClr val="white"/>
                </a:solidFill>
              </a:rPr>
              <a:t> van </a:t>
            </a:r>
            <a:r>
              <a:rPr lang="en-US" sz="2200" dirty="0" err="1" smtClean="0">
                <a:solidFill>
                  <a:prstClr val="white"/>
                </a:solidFill>
              </a:rPr>
              <a:t>studenten</a:t>
            </a:r>
            <a:r>
              <a:rPr lang="en-US" sz="2200" dirty="0" smtClean="0">
                <a:solidFill>
                  <a:prstClr val="white"/>
                </a:solidFill>
              </a:rPr>
              <a:t> op 23 </a:t>
            </a:r>
            <a:r>
              <a:rPr lang="en-US" sz="2200" dirty="0" err="1" smtClean="0">
                <a:solidFill>
                  <a:prstClr val="white"/>
                </a:solidFill>
              </a:rPr>
              <a:t>oktober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tegen</a:t>
            </a:r>
            <a:r>
              <a:rPr lang="en-US" sz="2200" dirty="0" smtClean="0">
                <a:solidFill>
                  <a:prstClr val="white"/>
                </a:solidFill>
              </a:rPr>
              <a:t> het </a:t>
            </a:r>
            <a:r>
              <a:rPr lang="en-US" sz="2200" dirty="0" err="1" smtClean="0">
                <a:solidFill>
                  <a:prstClr val="white"/>
                </a:solidFill>
              </a:rPr>
              <a:t>communistische</a:t>
            </a:r>
            <a:r>
              <a:rPr lang="en-US" sz="2200" dirty="0" smtClean="0">
                <a:solidFill>
                  <a:prstClr val="white"/>
                </a:solidFill>
              </a:rPr>
              <a:t> regime.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prstClr val="white"/>
                </a:solidFill>
              </a:rPr>
              <a:t>Een</a:t>
            </a:r>
            <a:r>
              <a:rPr lang="en-US" sz="2200" dirty="0" smtClean="0">
                <a:solidFill>
                  <a:prstClr val="white"/>
                </a:solidFill>
              </a:rPr>
              <a:t> student </a:t>
            </a:r>
            <a:r>
              <a:rPr lang="en-US" sz="2200" dirty="0" err="1" smtClean="0">
                <a:solidFill>
                  <a:prstClr val="white"/>
                </a:solidFill>
              </a:rPr>
              <a:t>wordt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doodgeschoten</a:t>
            </a:r>
            <a:r>
              <a:rPr lang="en-US" sz="2200" dirty="0" smtClean="0">
                <a:solidFill>
                  <a:prstClr val="white"/>
                </a:solidFill>
              </a:rPr>
              <a:t> door </a:t>
            </a:r>
            <a:r>
              <a:rPr lang="en-US" sz="2200" dirty="0" err="1" smtClean="0">
                <a:solidFill>
                  <a:prstClr val="white"/>
                </a:solidFill>
              </a:rPr>
              <a:t>een</a:t>
            </a:r>
            <a:r>
              <a:rPr lang="en-US" sz="2200" dirty="0" smtClean="0">
                <a:solidFill>
                  <a:prstClr val="white"/>
                </a:solidFill>
              </a:rPr>
              <a:t> agent: </a:t>
            </a:r>
            <a:r>
              <a:rPr lang="en-US" sz="2200" dirty="0" err="1" smtClean="0">
                <a:solidFill>
                  <a:prstClr val="white"/>
                </a:solidFill>
              </a:rPr>
              <a:t>massale</a:t>
            </a:r>
            <a:r>
              <a:rPr lang="en-US" sz="2200" dirty="0" smtClean="0">
                <a:solidFill>
                  <a:prstClr val="white"/>
                </a:solidFill>
              </a:rPr>
              <a:t> </a:t>
            </a:r>
            <a:r>
              <a:rPr lang="en-US" sz="2200" dirty="0" err="1" smtClean="0">
                <a:solidFill>
                  <a:prstClr val="white"/>
                </a:solidFill>
              </a:rPr>
              <a:t>volksopstand</a:t>
            </a:r>
            <a:r>
              <a:rPr lang="en-US" sz="2200" dirty="0" smtClean="0">
                <a:solidFill>
                  <a:prstClr val="white"/>
                </a:solidFill>
              </a:rPr>
              <a:t> in heel </a:t>
            </a:r>
            <a:r>
              <a:rPr lang="en-US" sz="2200" dirty="0" err="1">
                <a:solidFill>
                  <a:prstClr val="white"/>
                </a:solidFill>
              </a:rPr>
              <a:t>H</a:t>
            </a:r>
            <a:r>
              <a:rPr lang="en-US" sz="2200" dirty="0" err="1" smtClean="0">
                <a:solidFill>
                  <a:prstClr val="white"/>
                </a:solidFill>
              </a:rPr>
              <a:t>ongarije</a:t>
            </a:r>
            <a:r>
              <a:rPr lang="en-US" sz="2200" dirty="0" smtClean="0">
                <a:solidFill>
                  <a:prstClr val="white"/>
                </a:solidFill>
              </a:rPr>
              <a:t>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1026" name="Picture 2" descr="File:Hole in flag - Budapest 1956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7" b="39117"/>
          <a:stretch/>
        </p:blipFill>
        <p:spPr bwMode="auto">
          <a:xfrm>
            <a:off x="8248569" y="3123210"/>
            <a:ext cx="3353623" cy="347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nl/url?sa=i&amp;source=imgres&amp;cd=&amp;ved=0CAkQjBwwAA&amp;url=https%3A%2F%2Flibcom.org%2Ffiles%2Fimages%2Flibrary%2Ftumblr_m7ks9rTifo1rubozqo1_1280.jpg&amp;ei=iVZkVayFH8aXsgGArYHIBw&amp;psig=AFQjCNGXFBoRErlojora4i64whEiCEgX8g&amp;ust=143272551360040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569" y="201533"/>
            <a:ext cx="3415970" cy="27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23" y="2131061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5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63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le:Stalin's Boots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10"/>
          <a:stretch/>
        </p:blipFill>
        <p:spPr bwMode="auto">
          <a:xfrm>
            <a:off x="7675583" y="3587941"/>
            <a:ext cx="3216060" cy="269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389749" y="475221"/>
            <a:ext cx="4032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De </a:t>
            </a:r>
            <a:r>
              <a:rPr lang="en-US" sz="2400" dirty="0" err="1" smtClean="0">
                <a:solidFill>
                  <a:prstClr val="white"/>
                </a:solidFill>
              </a:rPr>
              <a:t>opstandelingen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bewapenen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zichzelf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nemen</a:t>
            </a:r>
            <a:r>
              <a:rPr lang="en-US" sz="2400" dirty="0" smtClean="0">
                <a:solidFill>
                  <a:prstClr val="white"/>
                </a:solidFill>
              </a:rPr>
              <a:t> de </a:t>
            </a:r>
            <a:r>
              <a:rPr lang="en-US" sz="2400" dirty="0" err="1" smtClean="0">
                <a:solidFill>
                  <a:prstClr val="white"/>
                </a:solidFill>
              </a:rPr>
              <a:t>macht</a:t>
            </a:r>
            <a:r>
              <a:rPr lang="en-US" sz="2400" dirty="0" smtClean="0">
                <a:solidFill>
                  <a:prstClr val="white"/>
                </a:solidFill>
              </a:rPr>
              <a:t> over: de </a:t>
            </a:r>
            <a:r>
              <a:rPr lang="en-US" sz="2400" dirty="0" err="1" smtClean="0">
                <a:solidFill>
                  <a:prstClr val="white"/>
                </a:solidFill>
              </a:rPr>
              <a:t>regering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treedt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af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Pro-</a:t>
            </a:r>
            <a:r>
              <a:rPr lang="en-US" sz="2400" dirty="0" err="1" smtClean="0">
                <a:solidFill>
                  <a:prstClr val="white"/>
                </a:solidFill>
              </a:rPr>
              <a:t>communistsche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mensen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werden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gearresteerd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Soldaten</a:t>
            </a:r>
            <a:r>
              <a:rPr lang="en-US" sz="2400" dirty="0" smtClean="0">
                <a:solidFill>
                  <a:prstClr val="white"/>
                </a:solidFill>
              </a:rPr>
              <a:t> van de </a:t>
            </a:r>
            <a:r>
              <a:rPr lang="en-US" sz="2400" dirty="0" err="1" smtClean="0">
                <a:solidFill>
                  <a:prstClr val="white"/>
                </a:solidFill>
              </a:rPr>
              <a:t>Sovjet-Unie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werden</a:t>
            </a:r>
            <a:r>
              <a:rPr lang="en-US" sz="2400" dirty="0" smtClean="0">
                <a:solidFill>
                  <a:prstClr val="white"/>
                </a:solidFill>
              </a:rPr>
              <a:t> door </a:t>
            </a:r>
            <a:r>
              <a:rPr lang="en-US" sz="2400" dirty="0" err="1" smtClean="0">
                <a:solidFill>
                  <a:prstClr val="white"/>
                </a:solidFill>
              </a:rPr>
              <a:t>gewapende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opstandeling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weggejaagd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2054" name="Picture 6" descr="http://www.google.nl/url?sa=i&amp;source=imgres&amp;cd=&amp;ved=0CAkQjBwwAA&amp;url=https%3A%2F%2Flibcom.org%2Ffiles%2Fimages%2Flibrary%2Fhungary-56-militia-patrol.jpg&amp;ei=i1ZkVb2-MIqRsgGgzoOABA&amp;psig=AFQjCNFdNDSyEgYUOtt4HJwT3jOXHCe8ig&amp;ust=143272551588259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206" y="791178"/>
            <a:ext cx="3997861" cy="251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98" y="1785702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64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389749" y="475221"/>
            <a:ext cx="4032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De </a:t>
            </a:r>
            <a:r>
              <a:rPr lang="en-US" sz="2400" dirty="0" err="1" smtClean="0">
                <a:solidFill>
                  <a:prstClr val="white"/>
                </a:solidFill>
              </a:rPr>
              <a:t>nieuwe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regering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stapt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uit</a:t>
            </a:r>
            <a:r>
              <a:rPr lang="en-US" sz="2400" dirty="0" smtClean="0">
                <a:solidFill>
                  <a:prstClr val="white"/>
                </a:solidFill>
              </a:rPr>
              <a:t> het </a:t>
            </a:r>
            <a:r>
              <a:rPr lang="en-US" sz="2400" u="sng" dirty="0" err="1" smtClean="0">
                <a:solidFill>
                  <a:prstClr val="white"/>
                </a:solidFill>
              </a:rPr>
              <a:t>Warschaupact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vraagt</a:t>
            </a:r>
            <a:r>
              <a:rPr lang="en-US" sz="2400" dirty="0" smtClean="0">
                <a:solidFill>
                  <a:prstClr val="white"/>
                </a:solidFill>
              </a:rPr>
              <a:t> de VN om </a:t>
            </a:r>
            <a:r>
              <a:rPr lang="en-US" sz="2400" dirty="0" err="1" smtClean="0">
                <a:solidFill>
                  <a:prstClr val="white"/>
                </a:solidFill>
              </a:rPr>
              <a:t>hun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onafhankelijkheid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beschermen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err="1" smtClean="0">
                <a:solidFill>
                  <a:prstClr val="white"/>
                </a:solidFill>
              </a:rPr>
              <a:t>Sovjet-Unie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grijpt</a:t>
            </a:r>
            <a:r>
              <a:rPr lang="en-US" sz="2400" dirty="0" smtClean="0">
                <a:solidFill>
                  <a:prstClr val="white"/>
                </a:solidFill>
              </a:rPr>
              <a:t> in: Op 4 </a:t>
            </a:r>
            <a:r>
              <a:rPr lang="en-US" sz="2400" dirty="0" err="1" smtClean="0">
                <a:solidFill>
                  <a:prstClr val="white"/>
                </a:solidFill>
              </a:rPr>
              <a:t>november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vallen</a:t>
            </a:r>
            <a:r>
              <a:rPr lang="en-US" sz="2400" dirty="0" smtClean="0">
                <a:solidFill>
                  <a:prstClr val="white"/>
                </a:solidFill>
              </a:rPr>
              <a:t> 30.000 </a:t>
            </a:r>
            <a:r>
              <a:rPr lang="en-US" sz="2400" dirty="0" err="1" smtClean="0">
                <a:solidFill>
                  <a:prstClr val="white"/>
                </a:solidFill>
              </a:rPr>
              <a:t>soldaten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ruim</a:t>
            </a:r>
            <a:endParaRPr lang="en-US" sz="2400" dirty="0" smtClean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1000 tanks </a:t>
            </a:r>
            <a:r>
              <a:rPr lang="en-US" sz="2400" dirty="0" err="1" smtClean="0">
                <a:solidFill>
                  <a:prstClr val="white"/>
                </a:solidFill>
              </a:rPr>
              <a:t>Hongarije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binnen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Op 10 </a:t>
            </a:r>
            <a:r>
              <a:rPr lang="en-US" sz="2400" dirty="0" err="1" smtClean="0">
                <a:solidFill>
                  <a:prstClr val="white"/>
                </a:solidFill>
              </a:rPr>
              <a:t>november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gaven</a:t>
            </a:r>
            <a:r>
              <a:rPr lang="en-US" sz="2400" dirty="0" smtClean="0">
                <a:solidFill>
                  <a:prstClr val="white"/>
                </a:solidFill>
              </a:rPr>
              <a:t> de </a:t>
            </a:r>
            <a:r>
              <a:rPr lang="en-US" sz="2400" dirty="0" err="1" smtClean="0">
                <a:solidFill>
                  <a:prstClr val="white"/>
                </a:solidFill>
              </a:rPr>
              <a:t>opstandelingen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zich</a:t>
            </a:r>
            <a:r>
              <a:rPr lang="en-US" sz="2400" dirty="0" smtClean="0">
                <a:solidFill>
                  <a:prstClr val="white"/>
                </a:solidFill>
              </a:rPr>
              <a:t> over.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2" name="Picture 2" descr="http://www.google.nl/url?sa=i&amp;source=imgres&amp;cd=&amp;ved=0CAkQjBwwAA&amp;url=https%3A%2F%2F40.media.tumblr.com%2F2515d826616cced4b0bf0a31cd48c105%2Ftumblr_nbtqph1Y1g1s5kgq3o1_1280.jpg&amp;ei=bSpoVcbPN-Xl7gba24LwDw&amp;psig=AFQjCNECUyFipwVLhZq93ExYA33tM2l4ZQ&amp;ust=14329763660047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730" y="337169"/>
            <a:ext cx="3012753" cy="411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13" y="5052792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65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6" y="1955042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389749" y="475221"/>
            <a:ext cx="403233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Er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komt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na</a:t>
            </a:r>
            <a:r>
              <a:rPr lang="en-US" sz="2400" dirty="0" smtClean="0">
                <a:solidFill>
                  <a:prstClr val="white"/>
                </a:solidFill>
              </a:rPr>
              <a:t> de </a:t>
            </a:r>
            <a:r>
              <a:rPr lang="en-US" sz="2400" dirty="0" err="1" smtClean="0">
                <a:solidFill>
                  <a:prstClr val="white"/>
                </a:solidFill>
              </a:rPr>
              <a:t>opstand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nieuwe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strenge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regering</a:t>
            </a:r>
            <a:r>
              <a:rPr lang="en-US" sz="2400" dirty="0" smtClean="0">
                <a:solidFill>
                  <a:prstClr val="white"/>
                </a:solidFill>
              </a:rPr>
              <a:t> die word </a:t>
            </a:r>
            <a:r>
              <a:rPr lang="en-US" sz="2400" dirty="0" err="1" smtClean="0">
                <a:solidFill>
                  <a:prstClr val="white"/>
                </a:solidFill>
              </a:rPr>
              <a:t>gekozen</a:t>
            </a:r>
            <a:r>
              <a:rPr lang="en-US" sz="2400" dirty="0" smtClean="0">
                <a:solidFill>
                  <a:prstClr val="white"/>
                </a:solidFill>
              </a:rPr>
              <a:t> door de </a:t>
            </a:r>
            <a:r>
              <a:rPr lang="en-US" sz="2400" dirty="0" err="1" smtClean="0">
                <a:solidFill>
                  <a:prstClr val="white"/>
                </a:solidFill>
              </a:rPr>
              <a:t>Sovjet-Unie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 smtClean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25000 </a:t>
            </a:r>
            <a:r>
              <a:rPr lang="en-US" sz="2400" dirty="0" err="1" smtClean="0">
                <a:solidFill>
                  <a:prstClr val="white"/>
                </a:solidFill>
              </a:rPr>
              <a:t>Hongaren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en</a:t>
            </a:r>
            <a:r>
              <a:rPr lang="en-US" sz="2400" dirty="0" smtClean="0">
                <a:solidFill>
                  <a:prstClr val="white"/>
                </a:solidFill>
              </a:rPr>
              <a:t> 700 </a:t>
            </a:r>
            <a:r>
              <a:rPr lang="en-US" sz="2400" dirty="0" err="1" smtClean="0">
                <a:solidFill>
                  <a:prstClr val="white"/>
                </a:solidFill>
              </a:rPr>
              <a:t>Russen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sterven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tijdens</a:t>
            </a:r>
            <a:r>
              <a:rPr lang="en-US" sz="2400" dirty="0" smtClean="0">
                <a:solidFill>
                  <a:prstClr val="white"/>
                </a:solidFill>
              </a:rPr>
              <a:t> de </a:t>
            </a:r>
            <a:r>
              <a:rPr lang="en-US" sz="2400" dirty="0" err="1" smtClean="0">
                <a:solidFill>
                  <a:prstClr val="white"/>
                </a:solidFill>
              </a:rPr>
              <a:t>opstand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200.000 </a:t>
            </a:r>
            <a:r>
              <a:rPr lang="en-US" sz="2400" dirty="0" err="1" smtClean="0">
                <a:solidFill>
                  <a:prstClr val="white"/>
                </a:solidFill>
              </a:rPr>
              <a:t>Hongaren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vluchten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naar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andere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landen</a:t>
            </a:r>
            <a:r>
              <a:rPr lang="en-US" sz="2400" dirty="0">
                <a:solidFill>
                  <a:prstClr val="white"/>
                </a:solidFill>
              </a:rPr>
              <a:t>.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1030" name="Picture 6" descr="http://www.google.nl/url?sa=i&amp;source=imgres&amp;cd=&amp;ved=0CAkQjBwwAA&amp;url=http%3A%2F%2Fupload.wikimedia.org%2Fwikipedia%2Fcommons%2F0%2F07%2FSz%25C3%25A9tl%25C5%2591tt_harckocsi_a_M%25C3%25B3ricz_Zsigmond_k%25C3%25B6rt%25C3%25A9ren.jpg&amp;ei=YipoVdilHsvW7QaY_YKIBQ&amp;psig=AFQjCNECTPXCu6W16vUbjNi4TbU-XIBvUg&amp;ust=14329763546157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908" y="391886"/>
            <a:ext cx="4106016" cy="289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oogle.nl/url?sa=i&amp;source=imgres&amp;cd=&amp;ved=0CAkQjBwwAA&amp;url=https%3A%2F%2F36.media.tumblr.com%2Ff57f4713fcd6d615d8b6307821b1c7f3%2Ftumblr_ndwtqdG8Uo1svqa72o10_250.jpg&amp;ei=aSpoVcKyKYG5UOiDgPgM&amp;psig=AFQjCNGLQYzaFvB_tVXUKKqHVuxUMusoeA&amp;ust=14329763617556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745" y="2707574"/>
            <a:ext cx="2988459" cy="393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58" y="2033235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66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028" name="Picture 4" descr="http://img.worldarchitecture.org/net/mim.aspx?file=56_monument_birdseye(1).jpg&amp;wi=730&amp;he=400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72156" cy="684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30689" y="367609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79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38300" y="2232028"/>
            <a:ext cx="10363200" cy="1470025"/>
          </a:xfrm>
        </p:spPr>
        <p:txBody>
          <a:bodyPr/>
          <a:lstStyle/>
          <a:p>
            <a:r>
              <a:rPr lang="nl-NL" dirty="0" smtClean="0"/>
              <a:t>Vietnamoorlog</a:t>
            </a:r>
            <a:endParaRPr lang="nl-NL" dirty="0"/>
          </a:p>
        </p:txBody>
      </p:sp>
      <p:pic>
        <p:nvPicPr>
          <p:cNvPr id="1026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5966694" y="3429000"/>
            <a:ext cx="175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1955 - 1975</a:t>
            </a:r>
            <a:endParaRPr lang="en-US" sz="2200" dirty="0">
              <a:solidFill>
                <a:prstClr val="white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669" y="527704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7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899211" y="606823"/>
            <a:ext cx="38276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Vietnam was </a:t>
            </a:r>
            <a:r>
              <a:rPr lang="en-US" sz="2400" dirty="0" err="1" smtClean="0">
                <a:solidFill>
                  <a:srgbClr val="FFFFFF"/>
                </a:solidFill>
              </a:rPr>
              <a:t>een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Franse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kolonie</a:t>
            </a:r>
            <a:r>
              <a:rPr lang="en-US" sz="2400" dirty="0" smtClean="0">
                <a:solidFill>
                  <a:srgbClr val="FFFFFF"/>
                </a:solidFill>
              </a:rPr>
              <a:t>.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 smtClean="0">
                <a:solidFill>
                  <a:srgbClr val="FFFFFF"/>
                </a:solidFill>
              </a:rPr>
              <a:t>Tussen</a:t>
            </a:r>
            <a:r>
              <a:rPr lang="en-US" sz="2400" dirty="0" smtClean="0">
                <a:solidFill>
                  <a:srgbClr val="FFFFFF"/>
                </a:solidFill>
              </a:rPr>
              <a:t> 1950 </a:t>
            </a:r>
            <a:r>
              <a:rPr lang="en-US" sz="2400" dirty="0" err="1" smtClean="0">
                <a:solidFill>
                  <a:srgbClr val="FFFFFF"/>
                </a:solidFill>
              </a:rPr>
              <a:t>en</a:t>
            </a:r>
            <a:r>
              <a:rPr lang="en-US" sz="2400" dirty="0" smtClean="0">
                <a:solidFill>
                  <a:srgbClr val="FFFFFF"/>
                </a:solidFill>
              </a:rPr>
              <a:t> 1954 </a:t>
            </a:r>
            <a:r>
              <a:rPr lang="en-US" sz="2400" dirty="0" err="1" smtClean="0">
                <a:solidFill>
                  <a:srgbClr val="FFFFFF"/>
                </a:solidFill>
              </a:rPr>
              <a:t>vechten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Vietnamesen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voor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onafhankelijkheid</a:t>
            </a:r>
            <a:r>
              <a:rPr lang="en-US" sz="2400" dirty="0" smtClean="0">
                <a:solidFill>
                  <a:srgbClr val="FFFFFF"/>
                </a:solidFill>
              </a:rPr>
              <a:t>.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De </a:t>
            </a:r>
            <a:r>
              <a:rPr lang="en-US" sz="2400" dirty="0" err="1" smtClean="0">
                <a:solidFill>
                  <a:srgbClr val="FFFFFF"/>
                </a:solidFill>
              </a:rPr>
              <a:t>Fransen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werden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verslagen</a:t>
            </a:r>
            <a:r>
              <a:rPr lang="en-US" sz="2400" dirty="0" smtClean="0">
                <a:solidFill>
                  <a:srgbClr val="FFFFFF"/>
                </a:solidFill>
              </a:rPr>
              <a:t> in 1954.</a:t>
            </a:r>
            <a:endParaRPr lang="nl-NL" sz="2400" dirty="0">
              <a:solidFill>
                <a:srgbClr val="FFFFFF"/>
              </a:solidFill>
            </a:endParaRPr>
          </a:p>
          <a:p>
            <a:endParaRPr lang="nl-NL" sz="2400" dirty="0">
              <a:solidFill>
                <a:srgbClr val="FFFFFF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0518549" y="614680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000000"/>
                </a:solidFill>
              </a:rPr>
              <a:t>Zuid-Vietnam</a:t>
            </a:r>
            <a:endParaRPr lang="nl-NL" dirty="0">
              <a:solidFill>
                <a:srgbClr val="000000"/>
              </a:solidFill>
            </a:endParaRPr>
          </a:p>
        </p:txBody>
      </p:sp>
      <p:pic>
        <p:nvPicPr>
          <p:cNvPr id="7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35" y="3961779"/>
            <a:ext cx="926416" cy="861392"/>
          </a:xfrm>
          <a:prstGeom prst="rect">
            <a:avLst/>
          </a:prstGeom>
        </p:spPr>
      </p:pic>
      <p:pic>
        <p:nvPicPr>
          <p:cNvPr id="6146" name="Picture 2" descr="HD-SN-99-0204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152" y="843149"/>
            <a:ext cx="3941309" cy="492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3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899211" y="606823"/>
            <a:ext cx="38276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Vietnam </a:t>
            </a:r>
            <a:r>
              <a:rPr lang="en-US" sz="2400" dirty="0" err="1" smtClean="0">
                <a:solidFill>
                  <a:srgbClr val="FFFFFF"/>
                </a:solidFill>
              </a:rPr>
              <a:t>wordt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opgedeelt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Noord-Vietnam: </a:t>
            </a:r>
            <a:r>
              <a:rPr lang="en-US" sz="2400" dirty="0" err="1" smtClean="0">
                <a:solidFill>
                  <a:srgbClr val="FFFFFF"/>
                </a:solidFill>
              </a:rPr>
              <a:t>voornamelijk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communistisch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en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gesteund</a:t>
            </a:r>
            <a:r>
              <a:rPr lang="en-US" sz="2400" dirty="0" smtClean="0">
                <a:solidFill>
                  <a:srgbClr val="FFFFFF"/>
                </a:solidFill>
              </a:rPr>
              <a:t> door China </a:t>
            </a:r>
            <a:r>
              <a:rPr lang="en-US" sz="2400" dirty="0" err="1" smtClean="0">
                <a:solidFill>
                  <a:srgbClr val="FFFFFF"/>
                </a:solidFill>
              </a:rPr>
              <a:t>en</a:t>
            </a:r>
            <a:r>
              <a:rPr lang="en-US" sz="2400" dirty="0" smtClean="0">
                <a:solidFill>
                  <a:srgbClr val="FFFFFF"/>
                </a:solidFill>
              </a:rPr>
              <a:t> de SU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Zuid-Vietnam: westers </a:t>
            </a:r>
            <a:r>
              <a:rPr lang="en-US" sz="2400" dirty="0" err="1" smtClean="0">
                <a:solidFill>
                  <a:srgbClr val="FFFFFF"/>
                </a:solidFill>
              </a:rPr>
              <a:t>en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gesteund</a:t>
            </a:r>
            <a:r>
              <a:rPr lang="en-US" sz="2400" dirty="0" smtClean="0">
                <a:solidFill>
                  <a:srgbClr val="FFFFFF"/>
                </a:solidFill>
              </a:rPr>
              <a:t> door de VS</a:t>
            </a:r>
            <a:endParaRPr lang="nl-NL" sz="2400" dirty="0">
              <a:solidFill>
                <a:srgbClr val="FFFFFF"/>
              </a:solidFill>
            </a:endParaRPr>
          </a:p>
          <a:p>
            <a:endParaRPr lang="nl-NL" sz="2400" dirty="0">
              <a:solidFill>
                <a:srgbClr val="FFFFFF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8957977" y="2348885"/>
            <a:ext cx="153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000000"/>
                </a:solidFill>
              </a:rPr>
              <a:t>Noord-Vietnam</a:t>
            </a:r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0518549" y="614680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000000"/>
                </a:solidFill>
              </a:rPr>
              <a:t>Zuid-Vietnam</a:t>
            </a:r>
            <a:endParaRPr lang="nl-NL" dirty="0">
              <a:solidFill>
                <a:srgbClr val="00000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04" y="478352"/>
            <a:ext cx="3634316" cy="585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27" y="4392475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1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396601" y="307035"/>
            <a:ext cx="713725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De VS en Engeland wilden in de bevrijde gebieden democratie.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SU wilde in de bevrijde gebieden Communisme.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Toen sommige landen in verzet kwamen en geen Communisme wilde stuurde Stalin zijn legers.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/>
          <a:srcRect l="26414" t="17490" r="39790" b="33895"/>
          <a:stretch/>
        </p:blipFill>
        <p:spPr>
          <a:xfrm>
            <a:off x="3396601" y="1521521"/>
            <a:ext cx="4717143" cy="3814958"/>
          </a:xfrm>
          <a:prstGeom prst="rect">
            <a:avLst/>
          </a:prstGeom>
        </p:spPr>
      </p:pic>
      <p:pic>
        <p:nvPicPr>
          <p:cNvPr id="8194" name="Picture 2" descr="http://www.historytoday.com/sites/default/files/stal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050" y="1782645"/>
            <a:ext cx="28575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49" y="5994129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1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3988" y="737022"/>
            <a:ext cx="5100601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In het </a:t>
            </a:r>
            <a:r>
              <a:rPr lang="en-US" sz="2400" dirty="0" err="1" smtClean="0"/>
              <a:t>zuiden</a:t>
            </a:r>
            <a:r>
              <a:rPr lang="en-US" sz="2400" dirty="0" smtClean="0"/>
              <a:t> was Diem president.</a:t>
            </a:r>
          </a:p>
          <a:p>
            <a:endParaRPr lang="en-US" sz="2400" i="1" dirty="0" smtClean="0"/>
          </a:p>
          <a:p>
            <a:pPr marL="0" indent="0">
              <a:buNone/>
            </a:pPr>
            <a:r>
              <a:rPr lang="en-US" sz="2400" dirty="0" err="1" smtClean="0"/>
              <a:t>Hij</a:t>
            </a:r>
            <a:r>
              <a:rPr lang="en-US" sz="2400" dirty="0" smtClean="0"/>
              <a:t> </a:t>
            </a:r>
            <a:r>
              <a:rPr lang="en-US" sz="2400" dirty="0" err="1" smtClean="0"/>
              <a:t>kreeg</a:t>
            </a:r>
            <a:r>
              <a:rPr lang="en-US" sz="2400" dirty="0" smtClean="0"/>
              <a:t> </a:t>
            </a:r>
            <a:r>
              <a:rPr lang="en-US" sz="2400" dirty="0" err="1" smtClean="0"/>
              <a:t>steun</a:t>
            </a:r>
            <a:r>
              <a:rPr lang="en-US" sz="2400" dirty="0" smtClean="0"/>
              <a:t> van de VS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nl-NL" sz="2400" dirty="0"/>
              <a:t>Diem was Katholiek.</a:t>
            </a:r>
          </a:p>
          <a:p>
            <a:pPr marL="0" indent="0">
              <a:buNone/>
            </a:pPr>
            <a:endParaRPr lang="nl-NL" sz="2400" i="1" dirty="0"/>
          </a:p>
          <a:p>
            <a:pPr marL="0" indent="0">
              <a:buNone/>
            </a:pPr>
            <a:r>
              <a:rPr lang="nl-NL" sz="2400" dirty="0"/>
              <a:t>Maar..</a:t>
            </a:r>
          </a:p>
          <a:p>
            <a:pPr marL="0" indent="0">
              <a:buNone/>
            </a:pPr>
            <a:r>
              <a:rPr lang="nl-NL" sz="2400" dirty="0"/>
              <a:t>75% van de bevolking van Vietnam = Boeddhist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Boeddhisten</a:t>
            </a:r>
            <a:r>
              <a:rPr lang="en-US" sz="2400" dirty="0"/>
              <a:t> </a:t>
            </a:r>
            <a:r>
              <a:rPr lang="en-US" sz="2400" dirty="0" err="1"/>
              <a:t>voelden</a:t>
            </a:r>
            <a:r>
              <a:rPr lang="en-US" sz="2400" dirty="0"/>
              <a:t> </a:t>
            </a:r>
            <a:r>
              <a:rPr lang="en-US" sz="2400" dirty="0" err="1"/>
              <a:t>zich</a:t>
            </a:r>
            <a:r>
              <a:rPr lang="en-US" sz="2400" dirty="0"/>
              <a:t>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vertegenwoordigt</a:t>
            </a:r>
            <a:r>
              <a:rPr lang="en-US" sz="2400" dirty="0"/>
              <a:t>.</a:t>
            </a:r>
            <a:endParaRPr lang="nl-NL" sz="2400" dirty="0"/>
          </a:p>
          <a:p>
            <a:pPr marL="0" indent="0">
              <a:buNone/>
            </a:pPr>
            <a:endParaRPr lang="nl-NL" sz="2400" dirty="0"/>
          </a:p>
        </p:txBody>
      </p:sp>
      <p:pic>
        <p:nvPicPr>
          <p:cNvPr id="6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30259" y="53742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0" name="Picture 2" descr="Ngo Dinh Diem - Thumbnail - ARC 5421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031" y="1021278"/>
            <a:ext cx="3032690" cy="417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3657600" y="1600203"/>
            <a:ext cx="33250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In 1963 </a:t>
            </a:r>
            <a:r>
              <a:rPr lang="en-US" sz="2400" dirty="0" err="1" smtClean="0"/>
              <a:t>ontstaan</a:t>
            </a:r>
            <a:r>
              <a:rPr lang="en-US" sz="2400" dirty="0" smtClean="0"/>
              <a:t> </a:t>
            </a:r>
            <a:r>
              <a:rPr lang="en-US" sz="2400" dirty="0" err="1" smtClean="0"/>
              <a:t>er</a:t>
            </a:r>
            <a:r>
              <a:rPr lang="en-US" sz="2400" dirty="0" smtClean="0"/>
              <a:t> </a:t>
            </a:r>
            <a:r>
              <a:rPr lang="en-US" sz="2400" dirty="0" err="1" smtClean="0"/>
              <a:t>grote</a:t>
            </a:r>
            <a:r>
              <a:rPr lang="en-US" sz="2400" dirty="0" smtClean="0"/>
              <a:t> </a:t>
            </a:r>
            <a:r>
              <a:rPr lang="en-US" sz="2400" dirty="0" err="1" smtClean="0"/>
              <a:t>protesten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Diem </a:t>
            </a:r>
            <a:r>
              <a:rPr lang="en-US" sz="2400" dirty="0" err="1" smtClean="0"/>
              <a:t>grijpt</a:t>
            </a:r>
            <a:r>
              <a:rPr lang="en-US" sz="2400" dirty="0" smtClean="0"/>
              <a:t> hard in door </a:t>
            </a:r>
            <a:r>
              <a:rPr lang="en-US" sz="2400" dirty="0" err="1" smtClean="0"/>
              <a:t>soldaten</a:t>
            </a:r>
            <a:r>
              <a:rPr lang="en-US" sz="2400" dirty="0" smtClean="0"/>
              <a:t> </a:t>
            </a:r>
            <a:r>
              <a:rPr lang="en-US" sz="2400" dirty="0" err="1" smtClean="0"/>
              <a:t>te</a:t>
            </a:r>
            <a:r>
              <a:rPr lang="en-US" sz="2400" dirty="0" smtClean="0"/>
              <a:t> </a:t>
            </a:r>
            <a:r>
              <a:rPr lang="en-US" sz="2400" dirty="0" err="1" smtClean="0"/>
              <a:t>sturen</a:t>
            </a:r>
            <a:r>
              <a:rPr lang="en-US" sz="2400" dirty="0"/>
              <a:t>.</a:t>
            </a:r>
            <a:endParaRPr lang="nl-NL" sz="2400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607" y="1324655"/>
            <a:ext cx="4456464" cy="3342348"/>
          </a:xfrm>
          <a:prstGeom prst="rect">
            <a:avLst/>
          </a:prstGeom>
        </p:spPr>
      </p:pic>
      <p:pic>
        <p:nvPicPr>
          <p:cNvPr id="7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30259" y="53742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44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30259" y="53742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4" name="Picture 2" descr="https://upload.wikimedia.org/wikipedia/en/3/38/Th%C3%ADch_Qu%E1%BA%A3ng_%C4%90%E1%BB%A9c_self-immol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0" y="1082684"/>
            <a:ext cx="6781059" cy="441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en/thumb/a/a1/Thich_Quang_Duc.png/220px-Thich_Quang_Duc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569" y="0"/>
            <a:ext cx="2095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jdelijke aanduiding voor inhoud 4"/>
          <p:cNvSpPr>
            <a:spLocks noGrp="1"/>
          </p:cNvSpPr>
          <p:nvPr>
            <p:ph idx="1"/>
          </p:nvPr>
        </p:nvSpPr>
        <p:spPr>
          <a:xfrm>
            <a:off x="7327076" y="2590800"/>
            <a:ext cx="438199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De </a:t>
            </a:r>
            <a:r>
              <a:rPr lang="en-US" sz="2400" dirty="0" err="1" smtClean="0"/>
              <a:t>monnik</a:t>
            </a:r>
            <a:r>
              <a:rPr lang="en-US" sz="2400" dirty="0"/>
              <a:t> </a:t>
            </a:r>
            <a:r>
              <a:rPr lang="en-US" sz="2400" dirty="0" err="1"/>
              <a:t>Thích</a:t>
            </a:r>
            <a:r>
              <a:rPr lang="en-US" sz="2400" dirty="0"/>
              <a:t> </a:t>
            </a:r>
            <a:r>
              <a:rPr lang="en-US" sz="2400" dirty="0" err="1"/>
              <a:t>Quảng</a:t>
            </a:r>
            <a:r>
              <a:rPr lang="en-US" sz="2400" dirty="0"/>
              <a:t> </a:t>
            </a:r>
            <a:r>
              <a:rPr lang="en-US" sz="2400" dirty="0" err="1" smtClean="0"/>
              <a:t>Đức</a:t>
            </a:r>
            <a:r>
              <a:rPr lang="en-US" sz="2400" dirty="0" smtClean="0"/>
              <a:t>, </a:t>
            </a:r>
            <a:r>
              <a:rPr lang="en-US" sz="2400" dirty="0" err="1" smtClean="0"/>
              <a:t>verbrand</a:t>
            </a:r>
            <a:r>
              <a:rPr lang="en-US" sz="2400" dirty="0" smtClean="0"/>
              <a:t> </a:t>
            </a:r>
            <a:r>
              <a:rPr lang="en-US" sz="2400" dirty="0" err="1" smtClean="0"/>
              <a:t>zichzelf</a:t>
            </a:r>
            <a:r>
              <a:rPr lang="en-US" sz="2400" dirty="0" smtClean="0"/>
              <a:t> </a:t>
            </a:r>
            <a:r>
              <a:rPr lang="en-US" sz="2400" dirty="0" err="1" smtClean="0"/>
              <a:t>levend</a:t>
            </a:r>
            <a:r>
              <a:rPr lang="en-US" sz="2400" dirty="0" smtClean="0"/>
              <a:t> </a:t>
            </a:r>
            <a:r>
              <a:rPr lang="en-US" sz="2400" dirty="0" err="1" smtClean="0"/>
              <a:t>uit</a:t>
            </a:r>
            <a:r>
              <a:rPr lang="en-US" sz="2400" dirty="0" smtClean="0"/>
              <a:t> protest.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Journalisten</a:t>
            </a:r>
            <a:r>
              <a:rPr lang="en-US" sz="2400" dirty="0" smtClean="0"/>
              <a:t> </a:t>
            </a:r>
            <a:r>
              <a:rPr lang="en-US" sz="2400" dirty="0" err="1" smtClean="0"/>
              <a:t>leggen</a:t>
            </a:r>
            <a:r>
              <a:rPr lang="en-US" sz="2400" dirty="0" smtClean="0"/>
              <a:t> de </a:t>
            </a:r>
            <a:r>
              <a:rPr lang="en-US" sz="2400" dirty="0" err="1" smtClean="0"/>
              <a:t>gebeurtenis</a:t>
            </a:r>
            <a:r>
              <a:rPr lang="en-US" sz="2400" dirty="0" smtClean="0"/>
              <a:t> vast. </a:t>
            </a:r>
            <a:r>
              <a:rPr lang="en-US" sz="2400" dirty="0" err="1" smtClean="0"/>
              <a:t>Foto’s</a:t>
            </a:r>
            <a:r>
              <a:rPr lang="en-US" sz="2400" dirty="0" smtClean="0"/>
              <a:t> </a:t>
            </a:r>
            <a:r>
              <a:rPr lang="en-US" sz="2400" dirty="0" err="1" smtClean="0"/>
              <a:t>gaan</a:t>
            </a:r>
            <a:r>
              <a:rPr lang="en-US" sz="2400" dirty="0" smtClean="0"/>
              <a:t> de hele </a:t>
            </a:r>
            <a:r>
              <a:rPr lang="en-US" sz="2400" dirty="0" err="1" smtClean="0"/>
              <a:t>wereld</a:t>
            </a:r>
            <a:r>
              <a:rPr lang="en-US" sz="2400" dirty="0" smtClean="0"/>
              <a:t> over.</a:t>
            </a:r>
          </a:p>
        </p:txBody>
      </p:sp>
    </p:spTree>
    <p:extLst>
      <p:ext uri="{BB962C8B-B14F-4D97-AF65-F5344CB8AC3E}">
        <p14:creationId xmlns:p14="http://schemas.microsoft.com/office/powerpoint/2010/main" val="139726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16975" y="935185"/>
            <a:ext cx="7877299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 smtClean="0"/>
              <a:t>CIA </a:t>
            </a:r>
            <a:r>
              <a:rPr lang="nl-NL" sz="2400" dirty="0"/>
              <a:t>zegt tegen </a:t>
            </a:r>
            <a:r>
              <a:rPr lang="nl-NL" sz="2400" dirty="0" smtClean="0"/>
              <a:t>ontevreden Zuid-Vietnamese </a:t>
            </a:r>
            <a:r>
              <a:rPr lang="nl-NL" sz="2400" dirty="0"/>
              <a:t>generaals dat ze een </a:t>
            </a:r>
            <a:r>
              <a:rPr lang="nl-NL" sz="2400" u="sng" dirty="0"/>
              <a:t>staatsgreep</a:t>
            </a:r>
            <a:r>
              <a:rPr lang="nl-NL" sz="2400" dirty="0"/>
              <a:t> niet zullen tegenwerken. </a:t>
            </a:r>
          </a:p>
          <a:p>
            <a:endParaRPr lang="nl-NL" sz="2400" dirty="0"/>
          </a:p>
          <a:p>
            <a:pPr marL="0" indent="0">
              <a:buNone/>
            </a:pPr>
            <a:r>
              <a:rPr lang="nl-NL" sz="2400" u="sng" dirty="0" smtClean="0"/>
              <a:t>Staatsgreep:</a:t>
            </a:r>
            <a:r>
              <a:rPr lang="nl-NL" sz="2400" dirty="0" smtClean="0"/>
              <a:t> een poging tot overname van de macht in een land.</a:t>
            </a:r>
          </a:p>
          <a:p>
            <a:pPr marL="0" indent="0">
              <a:buNone/>
            </a:pPr>
            <a:endParaRPr lang="en-US" sz="2400" u="sng" dirty="0"/>
          </a:p>
          <a:p>
            <a:pPr marL="0" indent="0">
              <a:buNone/>
            </a:pPr>
            <a:r>
              <a:rPr lang="nl-NL" sz="2400" dirty="0"/>
              <a:t>1 nov 1963: Leger voert een staatsgreep uit.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Diem slaat op de vlucht maar word op de weg naar het vliegveld vermoord.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u="sng" dirty="0"/>
          </a:p>
        </p:txBody>
      </p:sp>
      <p:pic>
        <p:nvPicPr>
          <p:cNvPr id="5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30259" y="53742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8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69474" y="95326"/>
            <a:ext cx="8051471" cy="58655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 Zuid-Vietnam </a:t>
            </a:r>
            <a:r>
              <a:rPr lang="en-US" sz="2400" dirty="0" err="1" smtClean="0"/>
              <a:t>ontstond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grote</a:t>
            </a:r>
            <a:r>
              <a:rPr lang="en-US" sz="2400" dirty="0" smtClean="0"/>
              <a:t> </a:t>
            </a:r>
            <a:r>
              <a:rPr lang="en-US" sz="2400" dirty="0" err="1" smtClean="0"/>
              <a:t>aanhang</a:t>
            </a:r>
            <a:r>
              <a:rPr lang="en-US" sz="2400" dirty="0" smtClean="0"/>
              <a:t> </a:t>
            </a:r>
            <a:r>
              <a:rPr lang="en-US" sz="2400" dirty="0" err="1" smtClean="0"/>
              <a:t>voor</a:t>
            </a:r>
            <a:r>
              <a:rPr lang="en-US" sz="2400" dirty="0" smtClean="0"/>
              <a:t> het </a:t>
            </a:r>
            <a:r>
              <a:rPr lang="en-US" sz="2400" dirty="0" err="1" smtClean="0"/>
              <a:t>communisme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 smtClean="0"/>
              <a:t>Vietcong:</a:t>
            </a:r>
            <a:r>
              <a:rPr lang="en-US" sz="2400" dirty="0" smtClean="0"/>
              <a:t> </a:t>
            </a:r>
            <a:r>
              <a:rPr lang="en-US" sz="2400" dirty="0" err="1" smtClean="0"/>
              <a:t>bewapende</a:t>
            </a:r>
            <a:r>
              <a:rPr lang="en-US" sz="2400" dirty="0" smtClean="0"/>
              <a:t> </a:t>
            </a:r>
            <a:r>
              <a:rPr lang="en-US" sz="2400" dirty="0" err="1" smtClean="0"/>
              <a:t>politieke</a:t>
            </a:r>
            <a:r>
              <a:rPr lang="en-US" sz="2400" dirty="0" smtClean="0"/>
              <a:t> </a:t>
            </a:r>
            <a:r>
              <a:rPr lang="en-US" sz="2400" dirty="0" err="1" smtClean="0"/>
              <a:t>organisatie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Doel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 smtClean="0"/>
              <a:t>Het </a:t>
            </a:r>
            <a:r>
              <a:rPr lang="en-US" sz="2400" dirty="0" err="1" smtClean="0"/>
              <a:t>Zuiden</a:t>
            </a:r>
            <a:r>
              <a:rPr lang="en-US" sz="2400" dirty="0" smtClean="0"/>
              <a:t> </a:t>
            </a:r>
            <a:r>
              <a:rPr lang="en-US" sz="2400" dirty="0" err="1" smtClean="0"/>
              <a:t>communistisch</a:t>
            </a:r>
            <a:r>
              <a:rPr lang="en-US" sz="2400" dirty="0" smtClean="0"/>
              <a:t> </a:t>
            </a:r>
            <a:r>
              <a:rPr lang="en-US" sz="2400" dirty="0" err="1" smtClean="0"/>
              <a:t>maken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err="1" smtClean="0"/>
              <a:t>Amerikaanse</a:t>
            </a:r>
            <a:r>
              <a:rPr lang="en-US" sz="2400" dirty="0" smtClean="0"/>
              <a:t> </a:t>
            </a:r>
            <a:r>
              <a:rPr lang="en-US" sz="2400" dirty="0" err="1" smtClean="0"/>
              <a:t>invloed</a:t>
            </a:r>
            <a:r>
              <a:rPr lang="en-US" sz="2400" dirty="0" smtClean="0"/>
              <a:t> in </a:t>
            </a:r>
            <a:r>
              <a:rPr lang="en-US" sz="2400" dirty="0" err="1" smtClean="0"/>
              <a:t>zuid-vietnam</a:t>
            </a:r>
            <a:r>
              <a:rPr lang="en-US" sz="2400" dirty="0" smtClean="0"/>
              <a:t> </a:t>
            </a:r>
            <a:r>
              <a:rPr lang="en-US" sz="2400" dirty="0" err="1" smtClean="0"/>
              <a:t>weghalen</a:t>
            </a:r>
            <a:r>
              <a:rPr lang="en-US" sz="2400" dirty="0" smtClean="0"/>
              <a:t>.</a:t>
            </a:r>
            <a:endParaRPr lang="nl-NL" sz="2400" dirty="0" smtClean="0"/>
          </a:p>
        </p:txBody>
      </p:sp>
      <p:pic>
        <p:nvPicPr>
          <p:cNvPr id="6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55" y="3429000"/>
            <a:ext cx="926416" cy="861392"/>
          </a:xfrm>
          <a:prstGeom prst="rect">
            <a:avLst/>
          </a:prstGeom>
        </p:spPr>
      </p:pic>
      <p:pic>
        <p:nvPicPr>
          <p:cNvPr id="10242" name="Picture 2" descr="http://lifeofdoshie.authorsxpress.com/files/vietco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449" y="4156364"/>
            <a:ext cx="4547249" cy="260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1.bp.blogspot.com/_NMFY4oCwpH0/SxQSQnbsVgI/AAAAAAAAAaE/cwMb52b-bts/s1600/800px-FNL_Flag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67" y="4851619"/>
            <a:ext cx="2093882" cy="139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13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stripes.com/polopoly_fs/1.263251.1390330922!/image/image.jpg_gen/derivatives/landscape_804/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59" y="3705778"/>
            <a:ext cx="4123337" cy="316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84601" y="260653"/>
            <a:ext cx="4100616" cy="5865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Vanaf</a:t>
            </a:r>
            <a:r>
              <a:rPr lang="en-US" sz="2400" dirty="0" smtClean="0"/>
              <a:t> 1960 </a:t>
            </a:r>
            <a:r>
              <a:rPr lang="en-US" sz="2400" dirty="0" err="1" smtClean="0"/>
              <a:t>voert</a:t>
            </a:r>
            <a:r>
              <a:rPr lang="en-US" sz="2400" dirty="0" smtClean="0"/>
              <a:t> de Vietcong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Guerrillaoorlog</a:t>
            </a:r>
            <a:r>
              <a:rPr lang="en-US" sz="2400" dirty="0" smtClean="0"/>
              <a:t> </a:t>
            </a:r>
            <a:r>
              <a:rPr lang="en-US" sz="2400" dirty="0" err="1" smtClean="0"/>
              <a:t>tegen</a:t>
            </a:r>
            <a:r>
              <a:rPr lang="en-US" sz="2400" dirty="0" smtClean="0"/>
              <a:t> de </a:t>
            </a:r>
            <a:r>
              <a:rPr lang="en-US" sz="2400" dirty="0" err="1" smtClean="0"/>
              <a:t>regering</a:t>
            </a:r>
            <a:r>
              <a:rPr lang="en-US" sz="2400" dirty="0" smtClean="0"/>
              <a:t> van </a:t>
            </a:r>
            <a:r>
              <a:rPr lang="en-US" sz="2400" dirty="0" err="1" smtClean="0"/>
              <a:t>noord</a:t>
            </a:r>
            <a:r>
              <a:rPr lang="en-US" sz="2400" dirty="0" smtClean="0"/>
              <a:t>-Vietnam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Amerikaanse</a:t>
            </a:r>
            <a:r>
              <a:rPr lang="en-US" sz="2400" dirty="0" smtClean="0"/>
              <a:t> ‘</a:t>
            </a:r>
            <a:r>
              <a:rPr lang="en-US" sz="2400" dirty="0" err="1" smtClean="0"/>
              <a:t>adviseurs</a:t>
            </a:r>
            <a:r>
              <a:rPr lang="en-US" sz="2400" dirty="0" smtClean="0"/>
              <a:t>’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De Vietcong </a:t>
            </a:r>
            <a:r>
              <a:rPr lang="en-US" sz="2400" dirty="0" err="1" smtClean="0"/>
              <a:t>kreeg</a:t>
            </a:r>
            <a:r>
              <a:rPr lang="en-US" sz="2400" dirty="0" smtClean="0"/>
              <a:t> </a:t>
            </a:r>
            <a:r>
              <a:rPr lang="en-US" sz="2400" dirty="0" err="1" smtClean="0"/>
              <a:t>steun</a:t>
            </a:r>
            <a:r>
              <a:rPr lang="en-US" sz="2400" dirty="0" smtClean="0"/>
              <a:t> van Noord-Vietnam.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Vanaf</a:t>
            </a:r>
            <a:r>
              <a:rPr lang="en-US" sz="2400" dirty="0" smtClean="0"/>
              <a:t> 1965 </a:t>
            </a:r>
            <a:r>
              <a:rPr lang="en-US" sz="2400" dirty="0" err="1" smtClean="0"/>
              <a:t>stuurt</a:t>
            </a:r>
            <a:r>
              <a:rPr lang="en-US" sz="2400" dirty="0" smtClean="0"/>
              <a:t> president Johnson </a:t>
            </a:r>
            <a:r>
              <a:rPr lang="en-US" sz="2400" dirty="0" err="1" smtClean="0"/>
              <a:t>meer</a:t>
            </a:r>
            <a:r>
              <a:rPr lang="en-US" sz="2400" dirty="0" smtClean="0"/>
              <a:t> ‘</a:t>
            </a:r>
            <a:r>
              <a:rPr lang="en-US" sz="2400" dirty="0" err="1" smtClean="0"/>
              <a:t>adviseurs</a:t>
            </a:r>
            <a:r>
              <a:rPr lang="en-US" sz="2400" dirty="0" smtClean="0"/>
              <a:t>’ (</a:t>
            </a:r>
            <a:r>
              <a:rPr lang="en-US" sz="2400" dirty="0" err="1" smtClean="0"/>
              <a:t>Amerikaanse</a:t>
            </a:r>
            <a:r>
              <a:rPr lang="en-US" sz="2400" dirty="0" smtClean="0"/>
              <a:t> </a:t>
            </a:r>
            <a:r>
              <a:rPr lang="en-US" sz="2400" dirty="0" err="1" smtClean="0"/>
              <a:t>soldaten</a:t>
            </a:r>
            <a:r>
              <a:rPr lang="en-US" sz="2400" dirty="0" smtClean="0"/>
              <a:t>). </a:t>
            </a:r>
            <a:endParaRPr lang="nl-NL" sz="2400" dirty="0"/>
          </a:p>
        </p:txBody>
      </p:sp>
      <p:pic>
        <p:nvPicPr>
          <p:cNvPr id="4" name="Picture 8" descr="john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381" y="503690"/>
            <a:ext cx="2633015" cy="3055937"/>
          </a:xfrm>
          <a:prstGeom prst="rect">
            <a:avLst/>
          </a:prstGeom>
        </p:spPr>
      </p:pic>
      <p:pic>
        <p:nvPicPr>
          <p:cNvPr id="6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41" y="1943266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64478" y="260653"/>
            <a:ext cx="7817922" cy="5865515"/>
          </a:xfrm>
        </p:spPr>
        <p:txBody>
          <a:bodyPr>
            <a:normAutofit/>
          </a:bodyPr>
          <a:lstStyle/>
          <a:p>
            <a:endParaRPr lang="nl-NL" sz="2400" b="1" i="1" u="sng" dirty="0" smtClean="0"/>
          </a:p>
          <a:p>
            <a:pPr marL="0" indent="0">
              <a:buNone/>
            </a:pPr>
            <a:r>
              <a:rPr lang="en-US" sz="2400" dirty="0" err="1" smtClean="0"/>
              <a:t>Waarom</a:t>
            </a:r>
            <a:r>
              <a:rPr lang="en-US" sz="2400" dirty="0" smtClean="0"/>
              <a:t> </a:t>
            </a:r>
            <a:r>
              <a:rPr lang="en-US" sz="2400" dirty="0" err="1" smtClean="0"/>
              <a:t>bemoeit</a:t>
            </a:r>
            <a:r>
              <a:rPr lang="en-US" sz="2400" dirty="0" smtClean="0"/>
              <a:t> de VS </a:t>
            </a:r>
            <a:r>
              <a:rPr lang="en-US" sz="2400" dirty="0" err="1" smtClean="0"/>
              <a:t>zich</a:t>
            </a:r>
            <a:r>
              <a:rPr lang="en-US" sz="2400" dirty="0" smtClean="0"/>
              <a:t> met Vietnam?</a:t>
            </a:r>
          </a:p>
          <a:p>
            <a:pPr marL="0" indent="0">
              <a:buNone/>
            </a:pPr>
            <a:endParaRPr lang="nl-NL" sz="2400" dirty="0" smtClean="0"/>
          </a:p>
          <a:p>
            <a:pPr marL="0" indent="0">
              <a:buNone/>
            </a:pPr>
            <a:r>
              <a:rPr lang="nl-NL" sz="2400" u="sng" dirty="0" smtClean="0"/>
              <a:t>Dominotheorie</a:t>
            </a:r>
            <a:r>
              <a:rPr lang="nl-NL" sz="2400" i="1" u="sng" dirty="0" smtClean="0"/>
              <a:t>: </a:t>
            </a:r>
            <a:r>
              <a:rPr lang="nl-NL" sz="2400" dirty="0" smtClean="0"/>
              <a:t>angst dat als </a:t>
            </a:r>
            <a:r>
              <a:rPr lang="nl-NL" sz="2400" dirty="0"/>
              <a:t>Zuid-Vietnam communistisch zou </a:t>
            </a:r>
            <a:r>
              <a:rPr lang="nl-NL" sz="2400" dirty="0" smtClean="0"/>
              <a:t>worden, landen rondom Zuid-Vietnam als </a:t>
            </a:r>
            <a:r>
              <a:rPr lang="nl-NL" sz="2400" dirty="0"/>
              <a:t>dominostenen </a:t>
            </a:r>
            <a:r>
              <a:rPr lang="nl-NL" sz="2400" dirty="0" smtClean="0"/>
              <a:t>ook voor </a:t>
            </a:r>
            <a:r>
              <a:rPr lang="nl-NL" sz="2400" dirty="0"/>
              <a:t>het communisme </a:t>
            </a:r>
            <a:r>
              <a:rPr lang="nl-NL" sz="2400" dirty="0" smtClean="0"/>
              <a:t>zouden vallen</a:t>
            </a:r>
            <a:r>
              <a:rPr lang="nl-NL" sz="2400" dirty="0"/>
              <a:t>. </a:t>
            </a:r>
            <a:endParaRPr lang="nl-NL" sz="2400" i="1" u="sn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984" y="3931544"/>
            <a:ext cx="6943810" cy="191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669" y="2759479"/>
            <a:ext cx="926416" cy="861392"/>
          </a:xfrm>
          <a:prstGeom prst="rect">
            <a:avLst/>
          </a:prstGeom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299873" y="5836644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8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c/cd/HoCM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2514" y="-1"/>
            <a:ext cx="4229138" cy="693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4454769" y="0"/>
            <a:ext cx="7515558" cy="5865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Ho-Chi-Minh Route</a:t>
            </a:r>
            <a:endParaRPr lang="en-US" sz="2400" dirty="0" smtClean="0"/>
          </a:p>
          <a:p>
            <a:pPr marL="0" indent="0">
              <a:buNone/>
            </a:pPr>
            <a:endParaRPr lang="en-US" sz="2400" u="sng" dirty="0"/>
          </a:p>
          <a:p>
            <a:pPr marL="0" indent="0">
              <a:buNone/>
            </a:pPr>
            <a:r>
              <a:rPr lang="en-US" sz="2400" dirty="0" err="1" smtClean="0"/>
              <a:t>Netwerk</a:t>
            </a:r>
            <a:r>
              <a:rPr lang="en-US" sz="2400" dirty="0" smtClean="0"/>
              <a:t> van tunnels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junglepaden</a:t>
            </a:r>
            <a:r>
              <a:rPr lang="en-US" sz="2400" dirty="0" smtClean="0"/>
              <a:t> </a:t>
            </a:r>
            <a:r>
              <a:rPr lang="en-US" sz="2400" dirty="0" err="1" smtClean="0"/>
              <a:t>waardoor</a:t>
            </a:r>
            <a:r>
              <a:rPr lang="en-US" sz="2400" dirty="0" smtClean="0"/>
              <a:t> de Vietcong </a:t>
            </a:r>
            <a:r>
              <a:rPr lang="en-US" sz="2400" dirty="0" err="1" smtClean="0"/>
              <a:t>stiekem</a:t>
            </a:r>
            <a:r>
              <a:rPr lang="en-US" sz="2400" dirty="0" smtClean="0"/>
              <a:t> </a:t>
            </a:r>
            <a:r>
              <a:rPr lang="en-US" sz="2400" dirty="0" err="1" smtClean="0"/>
              <a:t>spullen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troepen</a:t>
            </a:r>
            <a:r>
              <a:rPr lang="en-US" sz="2400" dirty="0" smtClean="0"/>
              <a:t> </a:t>
            </a:r>
            <a:r>
              <a:rPr lang="en-US" sz="2400" dirty="0" err="1" smtClean="0"/>
              <a:t>kon</a:t>
            </a:r>
            <a:r>
              <a:rPr lang="en-US" sz="2400" dirty="0" smtClean="0"/>
              <a:t> </a:t>
            </a:r>
            <a:r>
              <a:rPr lang="en-US" sz="2400" dirty="0" err="1" smtClean="0"/>
              <a:t>verplaatsen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Vernoemd</a:t>
            </a:r>
            <a:r>
              <a:rPr lang="en-US" sz="2400" dirty="0" smtClean="0"/>
              <a:t> </a:t>
            </a:r>
            <a:r>
              <a:rPr lang="en-US" sz="2400" dirty="0" err="1" smtClean="0"/>
              <a:t>naar</a:t>
            </a:r>
            <a:r>
              <a:rPr lang="en-US" sz="2400" dirty="0" smtClean="0"/>
              <a:t> Ho-Chi-Min de </a:t>
            </a:r>
            <a:r>
              <a:rPr lang="en-US" sz="2400" dirty="0" err="1" smtClean="0"/>
              <a:t>leider</a:t>
            </a:r>
            <a:r>
              <a:rPr lang="en-US" sz="2400" dirty="0" smtClean="0"/>
              <a:t> van </a:t>
            </a:r>
            <a:r>
              <a:rPr lang="en-US" sz="2400" dirty="0" err="1" smtClean="0"/>
              <a:t>noord</a:t>
            </a:r>
            <a:r>
              <a:rPr lang="en-US" sz="2400" dirty="0" smtClean="0"/>
              <a:t>-Vietnam</a:t>
            </a:r>
            <a:endParaRPr lang="nl-NL" sz="2400" dirty="0"/>
          </a:p>
        </p:txBody>
      </p:sp>
      <p:pic>
        <p:nvPicPr>
          <p:cNvPr id="1028" name="Picture 4" descr="File:Ho chi minh trail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244" y="3335381"/>
            <a:ext cx="3676645" cy="264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Sgt. Ronald H. Payne Tunnel Rat Vietnam War 1967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03" y="3064942"/>
            <a:ext cx="4781797" cy="341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17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istoryguy.com/vietnam_w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464" y="795647"/>
            <a:ext cx="6096000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ome.arcor.de/henry_foerster/Vietnamkrieg/Bilder%20vom%20Vietnamkrieg/slides/Soldaten%20des%20Vietco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291" y="795647"/>
            <a:ext cx="6865143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0" y="5925183"/>
            <a:ext cx="12192000" cy="1354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Moderne</a:t>
            </a:r>
            <a:r>
              <a:rPr lang="en-US" sz="2400" dirty="0" smtClean="0"/>
              <a:t> leger van de VS                           </a:t>
            </a:r>
            <a:r>
              <a:rPr lang="en-US" sz="2400" dirty="0" err="1" smtClean="0"/>
              <a:t>tegenover</a:t>
            </a:r>
            <a:r>
              <a:rPr lang="en-US" sz="2400" dirty="0" smtClean="0"/>
              <a:t>                 </a:t>
            </a:r>
            <a:r>
              <a:rPr lang="en-US" sz="2400" dirty="0" err="1" smtClean="0"/>
              <a:t>bewapende</a:t>
            </a:r>
            <a:r>
              <a:rPr lang="en-US" sz="2400" dirty="0" smtClean="0"/>
              <a:t> burgers van de Vietcong</a:t>
            </a:r>
            <a:endParaRPr lang="nl-NL" sz="2400" dirty="0"/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30259" y="53742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73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Vietcongsuspec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8185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:Checking house during patrol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201" y="2200893"/>
            <a:ext cx="7245799" cy="46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30259" y="53742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73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396601" y="307036"/>
            <a:ext cx="71372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Ook in de Duitse bezettingszones gingen oost en west een eigen politiek voeren.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219" y="2975543"/>
            <a:ext cx="926416" cy="861392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4" t="13987" r="58608" b="33949"/>
          <a:stretch/>
        </p:blipFill>
        <p:spPr bwMode="auto">
          <a:xfrm>
            <a:off x="3396599" y="1074058"/>
            <a:ext cx="4181373" cy="5109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hoek 1"/>
          <p:cNvSpPr/>
          <p:nvPr/>
        </p:nvSpPr>
        <p:spPr>
          <a:xfrm>
            <a:off x="7852228" y="1074057"/>
            <a:ext cx="41801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Oost-Duitsland wordt Communistisch en militair zwak gehouden.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West Duitsland democratisch en economisch snel opgebouwd.</a:t>
            </a:r>
            <a:endParaRPr lang="nl-N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69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e:Bombing in Vietnam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894" y="512866"/>
            <a:ext cx="46958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static.businessinsider.com/image/520530faecad041002000004/ima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5"/>
          <a:stretch/>
        </p:blipFill>
        <p:spPr bwMode="auto">
          <a:xfrm>
            <a:off x="4453246" y="512866"/>
            <a:ext cx="3124117" cy="571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arkgovernment.com/news/wp-content/uploads/2012/09/napalm-strike-vietna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4" r="16117"/>
          <a:stretch/>
        </p:blipFill>
        <p:spPr bwMode="auto">
          <a:xfrm>
            <a:off x="7892038" y="512866"/>
            <a:ext cx="3862081" cy="571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30259" y="53742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73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30259" y="53742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hthoek 1"/>
          <p:cNvSpPr/>
          <p:nvPr/>
        </p:nvSpPr>
        <p:spPr>
          <a:xfrm>
            <a:off x="4266738" y="16979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dirty="0"/>
              <a:t>Kim </a:t>
            </a:r>
            <a:r>
              <a:rPr lang="nl-NL" b="1" dirty="0" err="1"/>
              <a:t>Phuc</a:t>
            </a:r>
            <a:r>
              <a:rPr lang="nl-NL" b="1" dirty="0"/>
              <a:t> </a:t>
            </a:r>
            <a:endParaRPr lang="nl-NL" dirty="0"/>
          </a:p>
        </p:txBody>
      </p:sp>
      <p:pic>
        <p:nvPicPr>
          <p:cNvPr id="14338" name="Picture 2" descr="http://www.google.nl/url?sa=i&amp;source=imgres&amp;cd=&amp;ved=0CAkQjBwwAA&amp;url=http%3A%2F%2Fc.o0bg.com%2Frf%2Fimage_585w%2FBoston%2F2011-2020%2F2013%2F02%2F13%2FBostonGlobe.com%2FRegional%2FImages%2Fkim_phuc2.jpg&amp;ei=YuCDVb2xO6WfyAO5sYO4Cg&amp;psig=AFQjCNF8lRU0yi8otj3rtLN9okTnoJPouw&amp;ust=14347924190902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7" y="3805056"/>
            <a:ext cx="3065015" cy="271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www.google.nl/url?sa=i&amp;source=imgres&amp;cd=&amp;ved=0CAkQjBwwAA&amp;url=http%3A%2F%2Frowl.es%2Fphotoblog%2Fwp-content%2Fuploads%2F2010%2F06%2Fkimphuc-2925-edit.jpg&amp;ei=d-CDVeiJBKaTyQPAhIK4Cg&amp;psig=AFQjCNFYKhFQFzDh-tIS40QZ1An5XGn91A&amp;ust=143479243915996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6"/>
          <a:stretch/>
        </p:blipFill>
        <p:spPr bwMode="auto">
          <a:xfrm>
            <a:off x="-1863703" y="112858"/>
            <a:ext cx="5099095" cy="360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oivietnam.com/wp-content/uploads/2013/05/12-4-napalm-gir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4"/>
          <a:stretch/>
        </p:blipFill>
        <p:spPr bwMode="auto">
          <a:xfrm>
            <a:off x="4266737" y="716893"/>
            <a:ext cx="7359205" cy="61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4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le:Vietnam War protest in Washington DC April 1971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637"/>
            <a:ext cx="6733309" cy="454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le:Vietnamdem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61" y="2674937"/>
            <a:ext cx="6370145" cy="418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30259" y="53742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73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21100" y="548685"/>
            <a:ext cx="5446651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smtClean="0"/>
              <a:t>In 1968 ongeveer 500.000 Amerikaanse soldaten in Zuid-Vietnam</a:t>
            </a:r>
          </a:p>
          <a:p>
            <a:pPr marL="0" indent="0">
              <a:buNone/>
            </a:pPr>
            <a:endParaRPr lang="nl-NL" sz="2400" dirty="0" smtClean="0"/>
          </a:p>
          <a:p>
            <a:pPr marL="0" indent="0">
              <a:buNone/>
            </a:pPr>
            <a:r>
              <a:rPr lang="nl-NL" sz="2400" dirty="0" smtClean="0"/>
              <a:t>De VS kon de </a:t>
            </a:r>
            <a:r>
              <a:rPr lang="nl-NL" sz="2400" dirty="0" err="1" smtClean="0"/>
              <a:t>Vietcong</a:t>
            </a:r>
            <a:r>
              <a:rPr lang="nl-NL" sz="2400" dirty="0" smtClean="0"/>
              <a:t> niet verslaan.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Amerikaanse</a:t>
            </a:r>
            <a:r>
              <a:rPr lang="en-US" sz="2400" dirty="0" smtClean="0"/>
              <a:t> burgers </a:t>
            </a:r>
            <a:r>
              <a:rPr lang="en-US" sz="2400" dirty="0" err="1" smtClean="0"/>
              <a:t>hebben</a:t>
            </a:r>
            <a:r>
              <a:rPr lang="en-US" sz="2400" dirty="0" smtClean="0"/>
              <a:t> </a:t>
            </a:r>
            <a:r>
              <a:rPr lang="en-US" sz="2400" dirty="0" err="1" smtClean="0"/>
              <a:t>genoeg</a:t>
            </a:r>
            <a:r>
              <a:rPr lang="en-US" sz="2400" dirty="0" smtClean="0"/>
              <a:t> van de </a:t>
            </a:r>
            <a:r>
              <a:rPr lang="en-US" sz="2400" dirty="0" err="1" smtClean="0"/>
              <a:t>oorlog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nl-NL" sz="2400" dirty="0" smtClean="0"/>
          </a:p>
          <a:p>
            <a:pPr marL="0" indent="0">
              <a:buNone/>
            </a:pPr>
            <a:r>
              <a:rPr lang="nl-NL" sz="2400" dirty="0" smtClean="0"/>
              <a:t>In 1972 trok president Nixon de  grondtroepen terug </a:t>
            </a:r>
          </a:p>
          <a:p>
            <a:pPr marL="0" indent="0">
              <a:buNone/>
            </a:pPr>
            <a:endParaRPr lang="nl-NL" sz="2400" dirty="0" smtClean="0"/>
          </a:p>
          <a:p>
            <a:pPr marL="0" indent="0">
              <a:buNone/>
            </a:pPr>
            <a:r>
              <a:rPr lang="nl-NL" sz="2400" dirty="0">
                <a:sym typeface="Wingdings" pitchFamily="2" charset="2"/>
              </a:rPr>
              <a:t>Januari </a:t>
            </a:r>
            <a:r>
              <a:rPr lang="nl-NL" sz="2400" dirty="0" smtClean="0">
                <a:sym typeface="Wingdings" pitchFamily="2" charset="2"/>
              </a:rPr>
              <a:t>1973: </a:t>
            </a:r>
            <a:r>
              <a:rPr lang="nl-NL" sz="2400" dirty="0" smtClean="0"/>
              <a:t>wapenstilstand tussen Noord- en Zuid-Vietnam</a:t>
            </a:r>
            <a:endParaRPr lang="nl-NL" sz="2400" dirty="0"/>
          </a:p>
        </p:txBody>
      </p:sp>
      <p:pic>
        <p:nvPicPr>
          <p:cNvPr id="4" name="Picture 15" descr="richard%20nix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56" y="293920"/>
            <a:ext cx="2347355" cy="30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69" y="5885874"/>
            <a:ext cx="926416" cy="861392"/>
          </a:xfrm>
          <a:prstGeom prst="rect">
            <a:avLst/>
          </a:prstGeom>
        </p:spPr>
      </p:pic>
      <p:pic>
        <p:nvPicPr>
          <p:cNvPr id="12290" name="Picture 2" descr="http://ts4.mm.bing.net/th?id=JN.6XKkep018nltEaoXCedb%2fw&amp;pid=15.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352" y="3562659"/>
            <a:ext cx="3942520" cy="257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33800" y="404669"/>
            <a:ext cx="7848600" cy="5721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smtClean="0"/>
              <a:t>2 jaar later viel Noord-Vietnam toch Zuid-Vietnam binnen</a:t>
            </a:r>
          </a:p>
          <a:p>
            <a:pPr marL="0" indent="0">
              <a:buNone/>
            </a:pPr>
            <a:endParaRPr lang="nl-NL" sz="2400" dirty="0" smtClean="0"/>
          </a:p>
          <a:p>
            <a:pPr marL="0" indent="0">
              <a:buNone/>
            </a:pPr>
            <a:r>
              <a:rPr lang="nl-NL" sz="2400" dirty="0" smtClean="0"/>
              <a:t>30 April 1975: Noord-Vietnam veroverd Zuid-Vietnam</a:t>
            </a:r>
            <a:endParaRPr lang="nl-NL" sz="2400" dirty="0" smtClean="0">
              <a:sym typeface="Wingdings" pitchFamily="2" charset="2"/>
            </a:endParaRPr>
          </a:p>
          <a:p>
            <a:pPr marL="0" indent="0">
              <a:buNone/>
            </a:pPr>
            <a:endParaRPr lang="nl-NL" sz="2400" dirty="0" smtClean="0">
              <a:sym typeface="Wingdings" pitchFamily="2" charset="2"/>
            </a:endParaRPr>
          </a:p>
          <a:p>
            <a:pPr marL="0" indent="0">
              <a:buNone/>
            </a:pPr>
            <a:endParaRPr lang="nl-NL" sz="2400" dirty="0" smtClean="0">
              <a:sym typeface="Wingdings" pitchFamily="2" charset="2"/>
            </a:endParaRPr>
          </a:p>
        </p:txBody>
      </p:sp>
      <p:pic>
        <p:nvPicPr>
          <p:cNvPr id="4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30259" y="53742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957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33800" y="404669"/>
            <a:ext cx="4092039" cy="5721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smtClean="0">
                <a:sym typeface="Wingdings" pitchFamily="2" charset="2"/>
              </a:rPr>
              <a:t>Gevolgen:</a:t>
            </a:r>
          </a:p>
          <a:p>
            <a:r>
              <a:rPr lang="en-US" sz="2400" dirty="0" err="1" smtClean="0">
                <a:sym typeface="Wingdings" pitchFamily="2" charset="2"/>
              </a:rPr>
              <a:t>Amerikanen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willen</a:t>
            </a:r>
            <a:r>
              <a:rPr lang="en-US" sz="2400" dirty="0" smtClean="0">
                <a:sym typeface="Wingdings" pitchFamily="2" charset="2"/>
              </a:rPr>
              <a:t> de </a:t>
            </a:r>
            <a:r>
              <a:rPr lang="en-US" sz="2400" dirty="0" err="1" smtClean="0">
                <a:sym typeface="Wingdings" pitchFamily="2" charset="2"/>
              </a:rPr>
              <a:t>oorlog</a:t>
            </a:r>
            <a:r>
              <a:rPr lang="en-US" sz="2400" dirty="0" smtClean="0">
                <a:sym typeface="Wingdings" pitchFamily="2" charset="2"/>
              </a:rPr>
              <a:t> het </a:t>
            </a:r>
            <a:r>
              <a:rPr lang="en-US" sz="2400" dirty="0" err="1" smtClean="0">
                <a:sym typeface="Wingdings" pitchFamily="2" charset="2"/>
              </a:rPr>
              <a:t>liefst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vergeten</a:t>
            </a:r>
            <a:endParaRPr lang="nl-NL" sz="2400" dirty="0" smtClean="0">
              <a:sym typeface="Wingdings" pitchFamily="2" charset="2"/>
            </a:endParaRPr>
          </a:p>
          <a:p>
            <a:r>
              <a:rPr lang="nl-NL" sz="2400" dirty="0" smtClean="0">
                <a:sym typeface="Wingdings" pitchFamily="2" charset="2"/>
              </a:rPr>
              <a:t>2,5 miljoen Vietnamezen gesneuveld</a:t>
            </a:r>
          </a:p>
          <a:p>
            <a:r>
              <a:rPr lang="nl-NL" sz="2400" dirty="0" smtClean="0">
                <a:sym typeface="Wingdings" pitchFamily="2" charset="2"/>
              </a:rPr>
              <a:t>58.266 Amerikanen gesneuveld/vermist</a:t>
            </a:r>
          </a:p>
          <a:p>
            <a:r>
              <a:rPr lang="en-US" sz="2400" dirty="0" smtClean="0">
                <a:sym typeface="Wingdings" pitchFamily="2" charset="2"/>
              </a:rPr>
              <a:t>Nog </a:t>
            </a:r>
            <a:r>
              <a:rPr lang="en-US" sz="2400" dirty="0" err="1" smtClean="0">
                <a:sym typeface="Wingdings" pitchFamily="2" charset="2"/>
              </a:rPr>
              <a:t>lange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tijd</a:t>
            </a:r>
            <a:r>
              <a:rPr lang="en-US" sz="2400" dirty="0" smtClean="0">
                <a:sym typeface="Wingdings" pitchFamily="2" charset="2"/>
              </a:rPr>
              <a:t> spanning </a:t>
            </a:r>
            <a:r>
              <a:rPr lang="en-US" sz="2400" dirty="0" err="1" smtClean="0">
                <a:sym typeface="Wingdings" pitchFamily="2" charset="2"/>
              </a:rPr>
              <a:t>tussen</a:t>
            </a:r>
            <a:r>
              <a:rPr lang="en-US" sz="2400" dirty="0" smtClean="0">
                <a:sym typeface="Wingdings" pitchFamily="2" charset="2"/>
              </a:rPr>
              <a:t> Vietnam </a:t>
            </a:r>
            <a:r>
              <a:rPr lang="en-US" sz="2400" dirty="0" err="1" smtClean="0">
                <a:sym typeface="Wingdings" pitchFamily="2" charset="2"/>
              </a:rPr>
              <a:t>en</a:t>
            </a:r>
            <a:r>
              <a:rPr lang="en-US" sz="2400" dirty="0" smtClean="0">
                <a:sym typeface="Wingdings" pitchFamily="2" charset="2"/>
              </a:rPr>
              <a:t> de VS</a:t>
            </a:r>
            <a:endParaRPr lang="nl-NL" sz="2400" dirty="0" smtClean="0">
              <a:sym typeface="Wingdings" pitchFamily="2" charset="2"/>
            </a:endParaRPr>
          </a:p>
          <a:p>
            <a:endParaRPr lang="en-US" sz="2400" dirty="0" smtClean="0">
              <a:sym typeface="Wingdings" pitchFamily="2" charset="2"/>
            </a:endParaRPr>
          </a:p>
          <a:p>
            <a:pPr marL="0" indent="0">
              <a:buNone/>
            </a:pPr>
            <a:endParaRPr lang="nl-NL" sz="2400" dirty="0" smtClean="0">
              <a:sym typeface="Wingdings" pitchFamily="2" charset="2"/>
            </a:endParaRPr>
          </a:p>
          <a:p>
            <a:pPr marL="0" indent="0">
              <a:buNone/>
            </a:pPr>
            <a:endParaRPr lang="nl-NL" sz="2400" dirty="0" smtClean="0">
              <a:sym typeface="Wingdings" pitchFamily="2" charset="2"/>
            </a:endParaRPr>
          </a:p>
        </p:txBody>
      </p:sp>
      <p:pic>
        <p:nvPicPr>
          <p:cNvPr id="4" name="Picture 2" descr="http://www.paperlessarchives.com/VIETPHOTO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1574" r="51274" b="1574"/>
          <a:stretch/>
        </p:blipFill>
        <p:spPr bwMode="auto">
          <a:xfrm>
            <a:off x="0" y="0"/>
            <a:ext cx="346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11" y="4793343"/>
            <a:ext cx="926416" cy="861392"/>
          </a:xfrm>
          <a:prstGeom prst="rect">
            <a:avLst/>
          </a:prstGeom>
        </p:spPr>
      </p:pic>
      <p:pic>
        <p:nvPicPr>
          <p:cNvPr id="13314" name="Picture 2" descr="http://www.google.nl/url?sa=i&amp;source=imgres&amp;cd=&amp;ved=0CAkQjBwwAA&amp;url=http%3A%2F%2Fwww.ediblegeography.com%2Fwp-content%2Fuploads%2F2011%2F02%2FBomb-Crater-Laos.jpg&amp;ei=GuCDVd7HFuPVyAOetoF4&amp;psig=AFQjCNGaK6daRnVwQgohZxPgjel_-imJZg&amp;ust=143479234648176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17" y="219735"/>
            <a:ext cx="4381500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29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86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6019799" y="2967335"/>
            <a:ext cx="5867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Ruimtewedloop</a:t>
            </a:r>
            <a:endParaRPr lang="en-US" sz="2400" dirty="0" smtClean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40" y="4368800"/>
            <a:ext cx="926416" cy="861392"/>
          </a:xfrm>
          <a:prstGeom prst="rect">
            <a:avLst/>
          </a:prstGeom>
        </p:spPr>
      </p:pic>
      <p:pic>
        <p:nvPicPr>
          <p:cNvPr id="6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4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87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16399" y="617835"/>
            <a:ext cx="5867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prstClr val="white"/>
                </a:solidFill>
              </a:rPr>
              <a:t>Ruimtewedloop</a:t>
            </a:r>
            <a:r>
              <a:rPr lang="en-US" sz="2400" dirty="0" smtClean="0">
                <a:solidFill>
                  <a:prstClr val="white"/>
                </a:solidFill>
              </a:rPr>
              <a:t>: </a:t>
            </a:r>
            <a:r>
              <a:rPr lang="en-US" sz="2400" dirty="0" err="1" smtClean="0">
                <a:solidFill>
                  <a:prstClr val="white"/>
                </a:solidFill>
              </a:rPr>
              <a:t>een</a:t>
            </a:r>
            <a:r>
              <a:rPr lang="en-US" sz="2400" dirty="0" smtClean="0">
                <a:solidFill>
                  <a:prstClr val="white"/>
                </a:solidFill>
              </a:rPr>
              <a:t> race </a:t>
            </a:r>
            <a:r>
              <a:rPr lang="en-US" sz="2400" dirty="0" err="1" smtClean="0">
                <a:solidFill>
                  <a:prstClr val="white"/>
                </a:solidFill>
              </a:rPr>
              <a:t>tussen</a:t>
            </a:r>
            <a:r>
              <a:rPr lang="en-US" sz="2400" dirty="0" smtClean="0">
                <a:solidFill>
                  <a:prstClr val="white"/>
                </a:solidFill>
              </a:rPr>
              <a:t> de VS </a:t>
            </a:r>
            <a:r>
              <a:rPr lang="en-US" sz="2400" dirty="0" err="1" smtClean="0">
                <a:solidFill>
                  <a:prstClr val="white"/>
                </a:solidFill>
              </a:rPr>
              <a:t>en</a:t>
            </a:r>
            <a:r>
              <a:rPr lang="en-US" sz="2400" dirty="0" smtClean="0">
                <a:solidFill>
                  <a:prstClr val="white"/>
                </a:solidFill>
              </a:rPr>
              <a:t> de SU om de </a:t>
            </a:r>
            <a:r>
              <a:rPr lang="en-US" sz="2400" dirty="0" err="1" smtClean="0">
                <a:solidFill>
                  <a:prstClr val="white"/>
                </a:solidFill>
              </a:rPr>
              <a:t>beste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ruimtevaart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technologie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te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</a:rPr>
              <a:t>ontwikkelen</a:t>
            </a:r>
            <a:r>
              <a:rPr lang="en-US" sz="2400" dirty="0" smtClean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40" y="4368800"/>
            <a:ext cx="926416" cy="861392"/>
          </a:xfrm>
          <a:prstGeom prst="rect">
            <a:avLst/>
          </a:prstGeom>
        </p:spPr>
      </p:pic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6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88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54499" y="430696"/>
            <a:ext cx="5867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Begin </a:t>
            </a:r>
            <a:r>
              <a:rPr lang="en-US" sz="2400" dirty="0" err="1" smtClean="0"/>
              <a:t>jaren</a:t>
            </a:r>
            <a:r>
              <a:rPr lang="en-US" sz="2400" dirty="0" smtClean="0"/>
              <a:t> 30 </a:t>
            </a:r>
            <a:r>
              <a:rPr lang="en-US" sz="2400" dirty="0" err="1" smtClean="0"/>
              <a:t>eerste</a:t>
            </a:r>
            <a:r>
              <a:rPr lang="en-US" sz="2400" dirty="0" smtClean="0"/>
              <a:t> </a:t>
            </a:r>
            <a:r>
              <a:rPr lang="en-US" sz="2400" dirty="0" err="1" smtClean="0"/>
              <a:t>experimenten</a:t>
            </a:r>
            <a:r>
              <a:rPr lang="en-US" sz="2400" dirty="0" smtClean="0"/>
              <a:t> met </a:t>
            </a:r>
            <a:r>
              <a:rPr lang="en-US" sz="2400" dirty="0" err="1" smtClean="0"/>
              <a:t>lange</a:t>
            </a:r>
            <a:r>
              <a:rPr lang="en-US" sz="2400" dirty="0" smtClean="0"/>
              <a:t> </a:t>
            </a:r>
            <a:r>
              <a:rPr lang="en-US" sz="2400" dirty="0" err="1" smtClean="0"/>
              <a:t>afstandsraketten</a:t>
            </a:r>
            <a:r>
              <a:rPr lang="en-US" sz="2400" dirty="0" smtClean="0"/>
              <a:t> in </a:t>
            </a:r>
            <a:r>
              <a:rPr lang="en-US" sz="2400" dirty="0" err="1" smtClean="0"/>
              <a:t>Duitsland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File:V-2 Rocket On Meillerwage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2271712"/>
            <a:ext cx="7620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204" y="1421916"/>
            <a:ext cx="926416" cy="861392"/>
          </a:xfrm>
          <a:prstGeom prst="rect">
            <a:avLst/>
          </a:prstGeom>
        </p:spPr>
      </p:pic>
      <p:pic>
        <p:nvPicPr>
          <p:cNvPr id="9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41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89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54499" y="430696"/>
            <a:ext cx="76073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Onder</a:t>
            </a:r>
            <a:r>
              <a:rPr lang="en-US" sz="2400" dirty="0" smtClean="0"/>
              <a:t> Hitler </a:t>
            </a:r>
            <a:r>
              <a:rPr lang="en-US" sz="2400" dirty="0" err="1" smtClean="0"/>
              <a:t>wordt</a:t>
            </a:r>
            <a:r>
              <a:rPr lang="en-US" sz="2400" dirty="0" smtClean="0"/>
              <a:t> het </a:t>
            </a:r>
            <a:r>
              <a:rPr lang="en-US" sz="2400" dirty="0" err="1" smtClean="0"/>
              <a:t>programma</a:t>
            </a:r>
            <a:r>
              <a:rPr lang="en-US" sz="2400" dirty="0" smtClean="0"/>
              <a:t> </a:t>
            </a:r>
            <a:r>
              <a:rPr lang="en-US" sz="2400" dirty="0" err="1" smtClean="0"/>
              <a:t>voortgezet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Van 1943: </a:t>
            </a:r>
            <a:r>
              <a:rPr lang="en-US" sz="2400" dirty="0" err="1" smtClean="0"/>
              <a:t>Duitsers</a:t>
            </a:r>
            <a:r>
              <a:rPr lang="en-US" sz="2400" dirty="0" smtClean="0"/>
              <a:t> </a:t>
            </a:r>
            <a:r>
              <a:rPr lang="en-US" sz="2400" dirty="0" err="1" smtClean="0"/>
              <a:t>maken</a:t>
            </a:r>
            <a:r>
              <a:rPr lang="en-US" sz="2400" dirty="0" smtClean="0"/>
              <a:t> </a:t>
            </a:r>
            <a:r>
              <a:rPr lang="en-US" sz="2400" dirty="0" err="1" smtClean="0"/>
              <a:t>supersonische</a:t>
            </a:r>
            <a:r>
              <a:rPr lang="en-US" sz="2400" dirty="0" smtClean="0"/>
              <a:t> </a:t>
            </a:r>
            <a:r>
              <a:rPr lang="en-US" sz="2400" dirty="0" err="1" smtClean="0"/>
              <a:t>raketten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err="1" smtClean="0"/>
              <a:t>Onmogelijk</a:t>
            </a:r>
            <a:r>
              <a:rPr lang="en-US" sz="2400" dirty="0" smtClean="0"/>
              <a:t> om </a:t>
            </a:r>
            <a:r>
              <a:rPr lang="en-US" sz="2400" dirty="0" err="1" smtClean="0"/>
              <a:t>tegen</a:t>
            </a:r>
            <a:r>
              <a:rPr lang="en-US" sz="2400" dirty="0" smtClean="0"/>
              <a:t> </a:t>
            </a:r>
            <a:r>
              <a:rPr lang="en-US" sz="2400" dirty="0" err="1" smtClean="0"/>
              <a:t>te</a:t>
            </a:r>
            <a:r>
              <a:rPr lang="en-US" sz="2400" dirty="0" smtClean="0"/>
              <a:t> </a:t>
            </a:r>
            <a:r>
              <a:rPr lang="en-US" sz="2400" dirty="0" err="1" smtClean="0"/>
              <a:t>houden</a:t>
            </a:r>
            <a:r>
              <a:rPr lang="en-US" sz="2400" dirty="0" smtClean="0"/>
              <a:t> of </a:t>
            </a:r>
            <a:r>
              <a:rPr lang="en-US" sz="2400" dirty="0" err="1" smtClean="0"/>
              <a:t>uit</a:t>
            </a:r>
            <a:r>
              <a:rPr lang="en-US" sz="2400" dirty="0" smtClean="0"/>
              <a:t> de </a:t>
            </a:r>
            <a:r>
              <a:rPr lang="en-US" sz="2400" dirty="0" err="1" smtClean="0"/>
              <a:t>lucht</a:t>
            </a:r>
            <a:r>
              <a:rPr lang="en-US" sz="2400" dirty="0" smtClean="0"/>
              <a:t> </a:t>
            </a:r>
            <a:r>
              <a:rPr lang="en-US" sz="2400" dirty="0" err="1" smtClean="0"/>
              <a:t>te</a:t>
            </a:r>
            <a:r>
              <a:rPr lang="en-US" sz="2400" dirty="0" smtClean="0"/>
              <a:t> </a:t>
            </a:r>
            <a:r>
              <a:rPr lang="en-US" sz="2400" dirty="0" err="1" smtClean="0"/>
              <a:t>schieten</a:t>
            </a:r>
            <a:r>
              <a:rPr lang="en-US" sz="2400" dirty="0"/>
              <a:t>.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Vooral</a:t>
            </a:r>
            <a:r>
              <a:rPr lang="en-US" sz="2400" dirty="0" smtClean="0"/>
              <a:t> </a:t>
            </a:r>
            <a:r>
              <a:rPr lang="en-US" sz="2400" dirty="0" err="1" smtClean="0"/>
              <a:t>Engeland</a:t>
            </a:r>
            <a:r>
              <a:rPr lang="en-US" sz="2400" dirty="0" smtClean="0"/>
              <a:t> </a:t>
            </a:r>
            <a:r>
              <a:rPr lang="en-US" sz="2400" dirty="0" err="1" smtClean="0"/>
              <a:t>werd</a:t>
            </a:r>
            <a:r>
              <a:rPr lang="en-US" sz="2400" dirty="0" smtClean="0"/>
              <a:t> </a:t>
            </a:r>
            <a:r>
              <a:rPr lang="en-US" sz="2400" dirty="0" err="1" smtClean="0"/>
              <a:t>gebombardeerd</a:t>
            </a:r>
            <a:r>
              <a:rPr lang="en-US" sz="2400" dirty="0" smtClean="0"/>
              <a:t> met </a:t>
            </a:r>
            <a:r>
              <a:rPr lang="en-US" sz="2400" dirty="0" err="1" smtClean="0"/>
              <a:t>deze</a:t>
            </a:r>
            <a:r>
              <a:rPr lang="en-US" sz="2400" dirty="0" smtClean="0"/>
              <a:t> </a:t>
            </a:r>
            <a:r>
              <a:rPr lang="en-US" sz="2400" dirty="0" err="1" smtClean="0"/>
              <a:t>raketten</a:t>
            </a:r>
            <a:r>
              <a:rPr lang="en-US" sz="2400" dirty="0" smtClean="0"/>
              <a:t>.</a:t>
            </a:r>
            <a:endParaRPr lang="en-US" sz="2400" dirty="0" smtClean="0">
              <a:solidFill>
                <a:prstClr val="white"/>
              </a:solidFill>
            </a:endParaRPr>
          </a:p>
        </p:txBody>
      </p:sp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http://media.iwm.org.uk/iwm/mediaLib/7/media-7922/lar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8" t="22518"/>
          <a:stretch/>
        </p:blipFill>
        <p:spPr bwMode="auto">
          <a:xfrm>
            <a:off x="5359400" y="3238500"/>
            <a:ext cx="4330700" cy="364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2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3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49" y="3842805"/>
            <a:ext cx="926416" cy="861392"/>
          </a:xfrm>
          <a:prstGeom prst="rect">
            <a:avLst/>
          </a:prstGeom>
        </p:spPr>
      </p:pic>
      <p:pic>
        <p:nvPicPr>
          <p:cNvPr id="4100" name="Picture 4" descr="http://usstudiesonline.com/wp-content/uploads/2014/10/GCSE-History-Revision-USSR-Flag-and-US-Fla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b="25685"/>
          <a:stretch/>
        </p:blipFill>
        <p:spPr bwMode="auto">
          <a:xfrm rot="5400000">
            <a:off x="-1976347" y="1955043"/>
            <a:ext cx="685800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thepirata.com/wp-content/uploads/2008/10/harry-trum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336" y="1808305"/>
            <a:ext cx="3653291" cy="45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e toelichting 10"/>
          <p:cNvSpPr/>
          <p:nvPr/>
        </p:nvSpPr>
        <p:spPr>
          <a:xfrm>
            <a:off x="8577944" y="875935"/>
            <a:ext cx="3715657" cy="2797402"/>
          </a:xfrm>
          <a:prstGeom prst="wedgeEllipseCallout">
            <a:avLst>
              <a:gd name="adj1" fmla="val -132999"/>
              <a:gd name="adj2" fmla="val 526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NL" sz="2000" dirty="0" smtClean="0"/>
              <a:t>De VS gaat zich vanaf nu verzetten tegen elke Communistische aanval of opstand, waar ook ter wereld.</a:t>
            </a:r>
            <a:endParaRPr lang="nl-NL" sz="2000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3427980" y="275771"/>
            <a:ext cx="63256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1947: ontstaan </a:t>
            </a:r>
            <a:r>
              <a:rPr lang="nl-NL" sz="2400" u="sng" dirty="0" smtClean="0">
                <a:solidFill>
                  <a:schemeClr val="bg1"/>
                </a:solidFill>
              </a:rPr>
              <a:t>Truman-Doctrine</a:t>
            </a:r>
          </a:p>
          <a:p>
            <a:endParaRPr lang="nl-NL" sz="2400" u="sng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Truman, President VS van 1945 tot 1953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http://www.historytoday.com/sites/default/files/stali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866" y="3673337"/>
            <a:ext cx="2244399" cy="269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e toelichting 13"/>
          <p:cNvSpPr/>
          <p:nvPr/>
        </p:nvSpPr>
        <p:spPr>
          <a:xfrm>
            <a:off x="6662057" y="4513943"/>
            <a:ext cx="2497680" cy="2241298"/>
          </a:xfrm>
          <a:prstGeom prst="wedgeEllipseCallout">
            <a:avLst>
              <a:gd name="adj1" fmla="val 86710"/>
              <a:gd name="adj2" fmla="val -130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NL" sz="2000" dirty="0" smtClean="0"/>
              <a:t>Dit is een vijandige politiek tegen de SU!</a:t>
            </a:r>
            <a:endParaRPr 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88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90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54498" y="430696"/>
            <a:ext cx="386080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Na de </a:t>
            </a:r>
            <a:r>
              <a:rPr lang="en-US" sz="2400" dirty="0" err="1" smtClean="0"/>
              <a:t>oorlog</a:t>
            </a:r>
            <a:r>
              <a:rPr lang="en-US" sz="2400" dirty="0" smtClean="0"/>
              <a:t> </a:t>
            </a:r>
            <a:r>
              <a:rPr lang="en-US" sz="2400" dirty="0" err="1" smtClean="0"/>
              <a:t>ontstond</a:t>
            </a:r>
            <a:r>
              <a:rPr lang="en-US" sz="2400" dirty="0" smtClean="0"/>
              <a:t> </a:t>
            </a:r>
            <a:r>
              <a:rPr lang="en-US" sz="2400" dirty="0" err="1" smtClean="0"/>
              <a:t>er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wedstrijd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</a:t>
            </a:r>
            <a:r>
              <a:rPr lang="en-US" sz="2400" dirty="0" err="1" smtClean="0"/>
              <a:t>geallieerden</a:t>
            </a:r>
            <a:r>
              <a:rPr lang="en-US" sz="2400" dirty="0" smtClean="0"/>
              <a:t>: elk land </a:t>
            </a:r>
            <a:r>
              <a:rPr lang="en-US" sz="2400" dirty="0" err="1" smtClean="0"/>
              <a:t>wilden</a:t>
            </a:r>
            <a:r>
              <a:rPr lang="en-US" sz="2400" dirty="0" smtClean="0"/>
              <a:t> </a:t>
            </a:r>
            <a:r>
              <a:rPr lang="en-US" sz="2400" dirty="0" err="1" smtClean="0"/>
              <a:t>zoveel</a:t>
            </a:r>
            <a:r>
              <a:rPr lang="en-US" sz="2400" dirty="0" smtClean="0"/>
              <a:t> </a:t>
            </a:r>
            <a:r>
              <a:rPr lang="en-US" sz="2400" dirty="0" err="1" smtClean="0"/>
              <a:t>mogelijk</a:t>
            </a:r>
            <a:r>
              <a:rPr lang="en-US" sz="2400" dirty="0" smtClean="0"/>
              <a:t> </a:t>
            </a:r>
            <a:r>
              <a:rPr lang="en-US" sz="2400" dirty="0" err="1" smtClean="0"/>
              <a:t>belangrijke</a:t>
            </a:r>
            <a:r>
              <a:rPr lang="en-US" sz="2400" dirty="0" smtClean="0"/>
              <a:t> </a:t>
            </a:r>
            <a:r>
              <a:rPr lang="en-US" sz="2400" dirty="0" err="1" smtClean="0"/>
              <a:t>raketwetenschappers</a:t>
            </a:r>
            <a:r>
              <a:rPr lang="en-US" sz="2400" dirty="0" smtClean="0"/>
              <a:t> </a:t>
            </a:r>
            <a:r>
              <a:rPr lang="en-US" sz="2400" dirty="0" err="1" smtClean="0"/>
              <a:t>arresteren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Amerika had het </a:t>
            </a:r>
            <a:r>
              <a:rPr lang="en-US" sz="2400" dirty="0" err="1" smtClean="0"/>
              <a:t>meest</a:t>
            </a:r>
            <a:r>
              <a:rPr lang="en-US" sz="2400" dirty="0" smtClean="0"/>
              <a:t> </a:t>
            </a:r>
            <a:r>
              <a:rPr lang="en-US" sz="2400" dirty="0" err="1" smtClean="0"/>
              <a:t>succes</a:t>
            </a:r>
            <a:r>
              <a:rPr lang="en-US" sz="2400" dirty="0" smtClean="0"/>
              <a:t>: </a:t>
            </a:r>
            <a:r>
              <a:rPr lang="en-US" sz="2400" dirty="0" err="1" smtClean="0"/>
              <a:t>zij</a:t>
            </a:r>
            <a:r>
              <a:rPr lang="en-US" sz="2400" dirty="0" smtClean="0"/>
              <a:t> </a:t>
            </a:r>
            <a:r>
              <a:rPr lang="en-US" sz="2400" dirty="0" err="1" smtClean="0"/>
              <a:t>arresteerden</a:t>
            </a:r>
            <a:r>
              <a:rPr lang="en-US" sz="2400" dirty="0" smtClean="0"/>
              <a:t> </a:t>
            </a:r>
            <a:r>
              <a:rPr lang="en-US" sz="2400" dirty="0" err="1" smtClean="0"/>
              <a:t>Wernher</a:t>
            </a:r>
            <a:r>
              <a:rPr lang="en-US" sz="2400" dirty="0" smtClean="0"/>
              <a:t> von Braun, de </a:t>
            </a:r>
            <a:r>
              <a:rPr lang="en-US" sz="2400" dirty="0" err="1" smtClean="0"/>
              <a:t>belangrijkste</a:t>
            </a:r>
            <a:r>
              <a:rPr lang="en-US" sz="2400" dirty="0" smtClean="0"/>
              <a:t> </a:t>
            </a:r>
            <a:r>
              <a:rPr lang="en-US" sz="2400" dirty="0" err="1" smtClean="0"/>
              <a:t>raketgeleerde</a:t>
            </a:r>
            <a:r>
              <a:rPr lang="en-US" sz="2400" dirty="0" smtClean="0"/>
              <a:t>.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540" y="0"/>
            <a:ext cx="926416" cy="861392"/>
          </a:xfrm>
          <a:prstGeom prst="rect">
            <a:avLst/>
          </a:prstGeom>
        </p:spPr>
      </p:pic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File:Wernher von Braun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175" y="292100"/>
            <a:ext cx="46482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2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91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54499" y="430696"/>
            <a:ext cx="36957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De SU </a:t>
            </a:r>
            <a:r>
              <a:rPr lang="en-US" sz="2400" dirty="0" err="1" smtClean="0"/>
              <a:t>werkte</a:t>
            </a:r>
            <a:r>
              <a:rPr lang="en-US" sz="2400" dirty="0" smtClean="0"/>
              <a:t> </a:t>
            </a:r>
            <a:r>
              <a:rPr lang="en-US" sz="2400" dirty="0" err="1" smtClean="0"/>
              <a:t>vanaf</a:t>
            </a:r>
            <a:r>
              <a:rPr lang="en-US" sz="2400" dirty="0" smtClean="0"/>
              <a:t> het begin van de </a:t>
            </a:r>
            <a:r>
              <a:rPr lang="en-US" sz="2400" dirty="0" err="1" smtClean="0"/>
              <a:t>Koude</a:t>
            </a:r>
            <a:r>
              <a:rPr lang="en-US" sz="2400" dirty="0" smtClean="0"/>
              <a:t> </a:t>
            </a:r>
            <a:r>
              <a:rPr lang="en-US" sz="2400" dirty="0" err="1" smtClean="0"/>
              <a:t>Oorlog</a:t>
            </a:r>
            <a:r>
              <a:rPr lang="en-US" sz="2400" dirty="0" smtClean="0"/>
              <a:t> </a:t>
            </a:r>
            <a:r>
              <a:rPr lang="en-US" sz="2400" dirty="0" err="1" smtClean="0"/>
              <a:t>aan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ICBM (InterContinental Ballistic Missile).</a:t>
            </a:r>
          </a:p>
          <a:p>
            <a:endParaRPr lang="en-US" sz="2400" dirty="0"/>
          </a:p>
          <a:p>
            <a:r>
              <a:rPr lang="en-US" sz="2400" dirty="0" err="1" smtClean="0"/>
              <a:t>Zo’n</a:t>
            </a:r>
            <a:r>
              <a:rPr lang="en-US" sz="2400" dirty="0" smtClean="0"/>
              <a:t> ICBM </a:t>
            </a:r>
            <a:r>
              <a:rPr lang="en-US" sz="2400" dirty="0" err="1" smtClean="0"/>
              <a:t>zou</a:t>
            </a:r>
            <a:r>
              <a:rPr lang="en-US" sz="2400" dirty="0" smtClean="0"/>
              <a:t> </a:t>
            </a:r>
            <a:r>
              <a:rPr lang="en-US" sz="2400" dirty="0" err="1" smtClean="0"/>
              <a:t>vanuit</a:t>
            </a:r>
            <a:r>
              <a:rPr lang="en-US" sz="2400" dirty="0" smtClean="0"/>
              <a:t> de SU op de VS </a:t>
            </a:r>
            <a:r>
              <a:rPr lang="en-US" sz="2400" dirty="0" err="1" smtClean="0"/>
              <a:t>geschoten</a:t>
            </a:r>
            <a:r>
              <a:rPr lang="en-US" sz="2400" dirty="0" smtClean="0"/>
              <a:t> </a:t>
            </a:r>
            <a:r>
              <a:rPr lang="en-US" sz="2400" dirty="0" err="1" smtClean="0"/>
              <a:t>kunnen</a:t>
            </a:r>
            <a:r>
              <a:rPr lang="en-US" sz="2400" dirty="0" smtClean="0"/>
              <a:t> </a:t>
            </a:r>
            <a:r>
              <a:rPr lang="en-US" sz="2400" dirty="0" err="1" smtClean="0"/>
              <a:t>worden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upload.wikimedia.org/wikipedia/commons/8/87/Atlas-B_ICB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048" y="1104900"/>
            <a:ext cx="3172950" cy="505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40" y="3785652"/>
            <a:ext cx="926416" cy="861392"/>
          </a:xfrm>
          <a:prstGeom prst="rect">
            <a:avLst/>
          </a:prstGeom>
        </p:spPr>
      </p:pic>
      <p:pic>
        <p:nvPicPr>
          <p:cNvPr id="9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2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92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54499" y="430696"/>
            <a:ext cx="5867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u="sng" dirty="0" smtClean="0"/>
              <a:t>Eerste object in de Ruimte</a:t>
            </a:r>
          </a:p>
          <a:p>
            <a:endParaRPr lang="nl-NL" sz="2400" u="sng" dirty="0" smtClean="0"/>
          </a:p>
          <a:p>
            <a:r>
              <a:rPr lang="nl-NL" sz="2400" dirty="0" smtClean="0"/>
              <a:t>Oktober 1957: </a:t>
            </a:r>
            <a:r>
              <a:rPr lang="nl-NL" sz="2400" u="sng" dirty="0" err="1" smtClean="0"/>
              <a:t>Sputnik</a:t>
            </a:r>
            <a:r>
              <a:rPr lang="nl-NL" sz="2400" u="sng" dirty="0" smtClean="0"/>
              <a:t> 1</a:t>
            </a:r>
            <a:r>
              <a:rPr lang="nl-NL" sz="2400" dirty="0" smtClean="0"/>
              <a:t>.</a:t>
            </a:r>
          </a:p>
          <a:p>
            <a:endParaRPr lang="nl-NL" sz="2400" dirty="0" smtClean="0"/>
          </a:p>
          <a:p>
            <a:r>
              <a:rPr lang="nl-NL" sz="2400" dirty="0" smtClean="0"/>
              <a:t>Eerste object (satelliet) dat in een baan om de Aarde werd gebracht.</a:t>
            </a:r>
            <a:endParaRPr lang="nl-NL" sz="2400" dirty="0" smtClean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698" y="5651500"/>
            <a:ext cx="926416" cy="861392"/>
          </a:xfrm>
          <a:prstGeom prst="rect">
            <a:avLst/>
          </a:prstGeom>
        </p:spPr>
      </p:pic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materialgirlsblog.com/dallas/files/2012/10/Sputnik-in-Orb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76486"/>
            <a:ext cx="5600700" cy="38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virginmedia.com/images/sputnik-stam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2739020"/>
            <a:ext cx="38100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26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93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54499" y="430696"/>
            <a:ext cx="58673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De </a:t>
            </a:r>
            <a:r>
              <a:rPr lang="en-US" sz="2400" dirty="0" err="1" smtClean="0"/>
              <a:t>Amerikanen</a:t>
            </a:r>
            <a:r>
              <a:rPr lang="en-US" sz="2400" dirty="0" smtClean="0"/>
              <a:t> </a:t>
            </a:r>
            <a:r>
              <a:rPr lang="en-US" sz="2400" dirty="0" err="1" smtClean="0"/>
              <a:t>schrokken</a:t>
            </a:r>
            <a:r>
              <a:rPr lang="en-US" sz="2400" dirty="0" smtClean="0"/>
              <a:t> van </a:t>
            </a:r>
            <a:r>
              <a:rPr lang="en-US" sz="2400" dirty="0" err="1" smtClean="0"/>
              <a:t>dit</a:t>
            </a:r>
            <a:r>
              <a:rPr lang="en-US" sz="2400" dirty="0" smtClean="0"/>
              <a:t> </a:t>
            </a:r>
            <a:r>
              <a:rPr lang="en-US" sz="2400" dirty="0" err="1" smtClean="0"/>
              <a:t>succes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De angst </a:t>
            </a:r>
            <a:r>
              <a:rPr lang="en-US" sz="2400" dirty="0" err="1" smtClean="0"/>
              <a:t>ontstond</a:t>
            </a:r>
            <a:r>
              <a:rPr lang="en-US" sz="2400" dirty="0" smtClean="0"/>
              <a:t> </a:t>
            </a:r>
            <a:r>
              <a:rPr lang="en-US" sz="2400" dirty="0" err="1" smtClean="0"/>
              <a:t>dat</a:t>
            </a:r>
            <a:r>
              <a:rPr lang="en-US" sz="2400" dirty="0" smtClean="0"/>
              <a:t> de </a:t>
            </a:r>
            <a:r>
              <a:rPr lang="en-US" sz="2400" dirty="0" err="1" smtClean="0"/>
              <a:t>Russen</a:t>
            </a:r>
            <a:r>
              <a:rPr lang="en-US" sz="2400" dirty="0" smtClean="0"/>
              <a:t> </a:t>
            </a:r>
            <a:r>
              <a:rPr lang="en-US" sz="2400" dirty="0" err="1" smtClean="0"/>
              <a:t>vanuit</a:t>
            </a:r>
            <a:r>
              <a:rPr lang="en-US" sz="2400" dirty="0" smtClean="0"/>
              <a:t> de </a:t>
            </a:r>
            <a:r>
              <a:rPr lang="en-US" sz="2400" dirty="0" err="1" smtClean="0"/>
              <a:t>ruimte</a:t>
            </a:r>
            <a:r>
              <a:rPr lang="en-US" sz="2400" dirty="0" smtClean="0"/>
              <a:t> </a:t>
            </a:r>
            <a:r>
              <a:rPr lang="en-US" sz="2400" dirty="0" err="1" smtClean="0"/>
              <a:t>ook</a:t>
            </a:r>
            <a:r>
              <a:rPr lang="en-US" sz="2400" dirty="0" smtClean="0"/>
              <a:t> </a:t>
            </a:r>
            <a:r>
              <a:rPr lang="en-US" sz="2400" dirty="0" err="1" smtClean="0"/>
              <a:t>atoombommen</a:t>
            </a:r>
            <a:r>
              <a:rPr lang="en-US" sz="2400" dirty="0" smtClean="0"/>
              <a:t> </a:t>
            </a:r>
            <a:r>
              <a:rPr lang="en-US" sz="2400" dirty="0" err="1" smtClean="0"/>
              <a:t>konden</a:t>
            </a:r>
            <a:r>
              <a:rPr lang="en-US" sz="2400" dirty="0" smtClean="0"/>
              <a:t> </a:t>
            </a:r>
            <a:r>
              <a:rPr lang="en-US" sz="2400" dirty="0" err="1" smtClean="0"/>
              <a:t>gooien</a:t>
            </a:r>
            <a:r>
              <a:rPr lang="en-US" sz="2400" dirty="0" smtClean="0"/>
              <a:t> op de VS.</a:t>
            </a:r>
          </a:p>
          <a:p>
            <a:endParaRPr lang="en-US" sz="2400" dirty="0"/>
          </a:p>
          <a:p>
            <a:r>
              <a:rPr lang="en-US" sz="2400" dirty="0" smtClean="0"/>
              <a:t>1958: Johnson </a:t>
            </a:r>
            <a:r>
              <a:rPr lang="en-US" sz="2400" dirty="0" err="1" smtClean="0"/>
              <a:t>roept</a:t>
            </a:r>
            <a:r>
              <a:rPr lang="en-US" sz="2400" dirty="0" smtClean="0"/>
              <a:t> op tot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Amerikaanse</a:t>
            </a:r>
            <a:r>
              <a:rPr lang="en-US" sz="2400" dirty="0" smtClean="0"/>
              <a:t> </a:t>
            </a:r>
            <a:r>
              <a:rPr lang="en-US" sz="2400" dirty="0" err="1" smtClean="0"/>
              <a:t>ruimtevaart</a:t>
            </a:r>
            <a:r>
              <a:rPr lang="en-US" sz="2400" dirty="0" smtClean="0"/>
              <a:t> </a:t>
            </a:r>
            <a:r>
              <a:rPr lang="en-US" sz="2400" dirty="0" err="1" smtClean="0"/>
              <a:t>organisatie</a:t>
            </a:r>
            <a:r>
              <a:rPr lang="en-US" sz="2400" dirty="0" smtClean="0"/>
              <a:t> die </a:t>
            </a:r>
            <a:r>
              <a:rPr lang="en-US" sz="2400" dirty="0" err="1" smtClean="0"/>
              <a:t>dezelfde</a:t>
            </a:r>
            <a:r>
              <a:rPr lang="en-US" sz="2400" dirty="0" smtClean="0"/>
              <a:t> </a:t>
            </a:r>
            <a:r>
              <a:rPr lang="en-US" sz="2400" dirty="0" err="1" smtClean="0"/>
              <a:t>techniek</a:t>
            </a:r>
            <a:r>
              <a:rPr lang="en-US" sz="2400" dirty="0" smtClean="0"/>
              <a:t> </a:t>
            </a:r>
            <a:r>
              <a:rPr lang="en-US" sz="2400" dirty="0" err="1" smtClean="0"/>
              <a:t>voor</a:t>
            </a:r>
            <a:r>
              <a:rPr lang="en-US" sz="2400" dirty="0" smtClean="0"/>
              <a:t> de VS </a:t>
            </a:r>
            <a:r>
              <a:rPr lang="en-US" sz="2400" dirty="0" err="1" smtClean="0"/>
              <a:t>kon</a:t>
            </a:r>
            <a:r>
              <a:rPr lang="en-US" sz="2400" dirty="0" smtClean="0"/>
              <a:t> </a:t>
            </a:r>
            <a:r>
              <a:rPr lang="en-US" sz="2400" dirty="0" err="1" smtClean="0"/>
              <a:t>maken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NASA</a:t>
            </a:r>
            <a:endParaRPr lang="en-US" sz="2400" dirty="0" smtClean="0">
              <a:solidFill>
                <a:prstClr val="white"/>
              </a:solidFill>
            </a:endParaRPr>
          </a:p>
        </p:txBody>
      </p:sp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cdn.zmescience.com/wp-content/uploads/2011/04/nas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476" y="3619500"/>
            <a:ext cx="3610180" cy="30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86785" y="54744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26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94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54499" y="430696"/>
            <a:ext cx="58673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/>
              <a:t>1961: </a:t>
            </a:r>
            <a:r>
              <a:rPr lang="en-US" sz="2400" u="sng" dirty="0" err="1" smtClean="0"/>
              <a:t>Eerste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mens</a:t>
            </a:r>
            <a:r>
              <a:rPr lang="en-US" sz="2400" u="sng" dirty="0" smtClean="0"/>
              <a:t> in de </a:t>
            </a:r>
            <a:r>
              <a:rPr lang="en-US" sz="2400" u="sng" dirty="0" err="1" smtClean="0"/>
              <a:t>Ruimte</a:t>
            </a:r>
            <a:r>
              <a:rPr lang="en-US" sz="2400" u="sng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Yuri Gagarin </a:t>
            </a:r>
            <a:r>
              <a:rPr lang="en-US" sz="2400" dirty="0" err="1" smtClean="0"/>
              <a:t>wordt</a:t>
            </a:r>
            <a:r>
              <a:rPr lang="en-US" sz="2400" dirty="0" smtClean="0"/>
              <a:t> de </a:t>
            </a:r>
            <a:r>
              <a:rPr lang="en-US" sz="2400" dirty="0" err="1" smtClean="0"/>
              <a:t>eerste</a:t>
            </a:r>
            <a:r>
              <a:rPr lang="en-US" sz="2400" dirty="0" smtClean="0"/>
              <a:t> </a:t>
            </a:r>
            <a:r>
              <a:rPr lang="en-US" sz="2400" dirty="0" err="1" smtClean="0"/>
              <a:t>mens</a:t>
            </a:r>
            <a:r>
              <a:rPr lang="en-US" sz="2400" dirty="0" smtClean="0"/>
              <a:t> in de </a:t>
            </a:r>
            <a:r>
              <a:rPr lang="en-US" sz="2400" dirty="0" err="1" smtClean="0"/>
              <a:t>ruimte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u="sng" dirty="0" smtClean="0"/>
              <a:t>Cosmonaut</a:t>
            </a:r>
            <a:r>
              <a:rPr lang="en-US" sz="2400" dirty="0" smtClean="0"/>
              <a:t>” </a:t>
            </a:r>
            <a:r>
              <a:rPr lang="en-US" sz="2400" dirty="0" err="1" smtClean="0"/>
              <a:t>vrij</a:t>
            </a:r>
            <a:r>
              <a:rPr lang="en-US" sz="2400" dirty="0" smtClean="0"/>
              <a:t> </a:t>
            </a:r>
            <a:r>
              <a:rPr lang="en-US" sz="2400" dirty="0" err="1" smtClean="0"/>
              <a:t>vertaald</a:t>
            </a:r>
            <a:r>
              <a:rPr lang="en-US" sz="2400" dirty="0" smtClean="0"/>
              <a:t>: </a:t>
            </a:r>
            <a:r>
              <a:rPr lang="en-US" sz="2400" dirty="0" err="1" smtClean="0"/>
              <a:t>vaarder</a:t>
            </a:r>
            <a:r>
              <a:rPr lang="en-US" sz="2400" dirty="0" smtClean="0"/>
              <a:t> van de </a:t>
            </a:r>
            <a:r>
              <a:rPr lang="en-US" sz="2400" dirty="0" err="1" smtClean="0"/>
              <a:t>ruimte</a:t>
            </a:r>
            <a:r>
              <a:rPr lang="en-US" sz="2400" dirty="0" smtClean="0"/>
              <a:t>.</a:t>
            </a:r>
          </a:p>
          <a:p>
            <a:endParaRPr lang="en-US" sz="2400" dirty="0">
              <a:solidFill>
                <a:prstClr val="white"/>
              </a:solidFill>
            </a:endParaRPr>
          </a:p>
          <a:p>
            <a:r>
              <a:rPr lang="en-US" sz="2400" dirty="0" smtClean="0">
                <a:solidFill>
                  <a:prstClr val="white"/>
                </a:solidFill>
              </a:rPr>
              <a:t>De reis </a:t>
            </a:r>
            <a:r>
              <a:rPr lang="en-US" sz="2400" dirty="0" err="1" smtClean="0">
                <a:solidFill>
                  <a:prstClr val="white"/>
                </a:solidFill>
              </a:rPr>
              <a:t>duurde</a:t>
            </a:r>
            <a:r>
              <a:rPr lang="en-US" sz="2400" dirty="0" smtClean="0">
                <a:solidFill>
                  <a:prstClr val="white"/>
                </a:solidFill>
              </a:rPr>
              <a:t> </a:t>
            </a:r>
            <a:r>
              <a:rPr lang="nl-NL" sz="2400" dirty="0"/>
              <a:t>duurde 108 minuten van lancering tot </a:t>
            </a:r>
            <a:r>
              <a:rPr lang="nl-NL" sz="2400" dirty="0" smtClean="0"/>
              <a:t>landing.</a:t>
            </a:r>
            <a:endParaRPr lang="en-US" sz="2400" dirty="0" smtClean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80" y="1831461"/>
            <a:ext cx="926416" cy="861392"/>
          </a:xfrm>
          <a:prstGeom prst="rect">
            <a:avLst/>
          </a:prstGeom>
        </p:spPr>
      </p:pic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upload.wikimedia.org/wikipedia/commons/c/cc/Gagarin_in_Swed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7" y="1209674"/>
            <a:ext cx="3001367" cy="43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7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95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54499" y="430696"/>
            <a:ext cx="73914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Drie</a:t>
            </a:r>
            <a:r>
              <a:rPr lang="en-US" sz="2400" dirty="0" smtClean="0"/>
              <a:t> </a:t>
            </a:r>
            <a:r>
              <a:rPr lang="en-US" sz="2400" dirty="0" err="1" smtClean="0"/>
              <a:t>weken</a:t>
            </a:r>
            <a:r>
              <a:rPr lang="en-US" sz="2400" dirty="0" smtClean="0"/>
              <a:t> later </a:t>
            </a:r>
            <a:r>
              <a:rPr lang="en-US" sz="2400" dirty="0" err="1" smtClean="0"/>
              <a:t>wordt</a:t>
            </a:r>
            <a:r>
              <a:rPr lang="en-US" sz="2400" dirty="0" smtClean="0"/>
              <a:t> Alan Shepard de </a:t>
            </a:r>
            <a:r>
              <a:rPr lang="en-US" sz="2400" dirty="0" err="1" smtClean="0"/>
              <a:t>eerste</a:t>
            </a:r>
            <a:r>
              <a:rPr lang="en-US" sz="2400" dirty="0" smtClean="0"/>
              <a:t> </a:t>
            </a:r>
            <a:r>
              <a:rPr lang="en-US" sz="2400" dirty="0" err="1" smtClean="0"/>
              <a:t>Amerikaan</a:t>
            </a:r>
            <a:r>
              <a:rPr lang="en-US" sz="2400" dirty="0" smtClean="0"/>
              <a:t> in de </a:t>
            </a:r>
            <a:r>
              <a:rPr lang="en-US" sz="2400" dirty="0" err="1" smtClean="0"/>
              <a:t>ruimte</a:t>
            </a:r>
            <a:r>
              <a:rPr lang="en-US" sz="2400" dirty="0" smtClean="0"/>
              <a:t>. 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Hoewel</a:t>
            </a:r>
            <a:r>
              <a:rPr lang="en-US" sz="2400" dirty="0" smtClean="0"/>
              <a:t> de </a:t>
            </a:r>
            <a:r>
              <a:rPr lang="en-US" sz="2400" dirty="0" err="1" smtClean="0"/>
              <a:t>Russen</a:t>
            </a:r>
            <a:r>
              <a:rPr lang="en-US" sz="2400" dirty="0" smtClean="0"/>
              <a:t> </a:t>
            </a:r>
            <a:r>
              <a:rPr lang="en-US" sz="2400" dirty="0" err="1" smtClean="0"/>
              <a:t>eerder</a:t>
            </a:r>
            <a:r>
              <a:rPr lang="en-US" sz="2400" dirty="0" smtClean="0"/>
              <a:t> </a:t>
            </a:r>
            <a:r>
              <a:rPr lang="en-US" sz="2400" dirty="0" err="1" smtClean="0"/>
              <a:t>waren</a:t>
            </a:r>
            <a:r>
              <a:rPr lang="en-US" sz="2400" dirty="0" smtClean="0"/>
              <a:t> was het </a:t>
            </a:r>
            <a:r>
              <a:rPr lang="en-US" sz="2400" dirty="0" err="1" smtClean="0"/>
              <a:t>Amerikaanse</a:t>
            </a:r>
            <a:r>
              <a:rPr lang="en-US" sz="2400" dirty="0" smtClean="0"/>
              <a:t> </a:t>
            </a:r>
            <a:r>
              <a:rPr lang="en-US" sz="2400" dirty="0" err="1" smtClean="0"/>
              <a:t>voertuig</a:t>
            </a:r>
            <a:r>
              <a:rPr lang="en-US" sz="2400" dirty="0" smtClean="0"/>
              <a:t> </a:t>
            </a:r>
            <a:r>
              <a:rPr lang="en-US" sz="2400" dirty="0" err="1" smtClean="0"/>
              <a:t>moderner</a:t>
            </a:r>
            <a:r>
              <a:rPr lang="en-US" sz="2400" dirty="0" smtClean="0"/>
              <a:t>: Shepard </a:t>
            </a:r>
            <a:r>
              <a:rPr lang="en-US" sz="2400" dirty="0" err="1" smtClean="0"/>
              <a:t>kon</a:t>
            </a:r>
            <a:r>
              <a:rPr lang="en-US" sz="2400" dirty="0" smtClean="0"/>
              <a:t> </a:t>
            </a:r>
            <a:r>
              <a:rPr lang="en-US" sz="2400" dirty="0" err="1" smtClean="0"/>
              <a:t>deze</a:t>
            </a:r>
            <a:r>
              <a:rPr lang="en-US" sz="2400" dirty="0" smtClean="0"/>
              <a:t> </a:t>
            </a:r>
            <a:r>
              <a:rPr lang="en-US" sz="2400" dirty="0" err="1" smtClean="0"/>
              <a:t>zelf</a:t>
            </a:r>
            <a:r>
              <a:rPr lang="en-US" sz="2400" dirty="0" smtClean="0"/>
              <a:t> </a:t>
            </a:r>
            <a:r>
              <a:rPr lang="en-US" sz="2400" dirty="0" err="1" smtClean="0"/>
              <a:t>besturen</a:t>
            </a:r>
            <a:r>
              <a:rPr lang="en-US" sz="2400" dirty="0" smtClean="0"/>
              <a:t>.</a:t>
            </a:r>
            <a:endParaRPr lang="en-US" sz="2400" dirty="0" smtClean="0">
              <a:solidFill>
                <a:prstClr val="white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783" y="1154162"/>
            <a:ext cx="926416" cy="861392"/>
          </a:xfrm>
          <a:prstGeom prst="rect">
            <a:avLst/>
          </a:prstGeom>
        </p:spPr>
      </p:pic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File:Alan Shepard during Mercury-Redstone 3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632" y="2955925"/>
            <a:ext cx="5202767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7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96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54499" y="430696"/>
            <a:ext cx="5867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1962: Kennedy </a:t>
            </a:r>
            <a:r>
              <a:rPr lang="en-US" sz="2400" dirty="0" err="1" smtClean="0"/>
              <a:t>belooft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man op de </a:t>
            </a:r>
            <a:r>
              <a:rPr lang="en-US" sz="2400" dirty="0" err="1" smtClean="0"/>
              <a:t>maan</a:t>
            </a:r>
            <a:r>
              <a:rPr lang="en-US" sz="2400" dirty="0" smtClean="0"/>
              <a:t> </a:t>
            </a:r>
            <a:r>
              <a:rPr lang="en-US" sz="2400" dirty="0" err="1" smtClean="0"/>
              <a:t>voor</a:t>
            </a:r>
            <a:r>
              <a:rPr lang="en-US" sz="2400" dirty="0" smtClean="0"/>
              <a:t> het </a:t>
            </a:r>
            <a:r>
              <a:rPr lang="en-US" sz="2400" dirty="0" err="1" smtClean="0"/>
              <a:t>einde</a:t>
            </a:r>
            <a:r>
              <a:rPr lang="en-US" sz="2400" dirty="0" smtClean="0"/>
              <a:t> van de </a:t>
            </a:r>
            <a:r>
              <a:rPr lang="en-US" sz="2400" dirty="0" err="1" smtClean="0"/>
              <a:t>jaren</a:t>
            </a:r>
            <a:r>
              <a:rPr lang="en-US" sz="2400" dirty="0" smtClean="0"/>
              <a:t> 60.</a:t>
            </a:r>
          </a:p>
          <a:p>
            <a:endParaRPr lang="en-US" sz="2400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540" y="769633"/>
            <a:ext cx="926416" cy="861392"/>
          </a:xfrm>
          <a:prstGeom prst="rect">
            <a:avLst/>
          </a:prstGeom>
        </p:spPr>
      </p:pic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img.gawkerassets.com/img/17yw36n5jga0ijpg/origin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499" y="1727772"/>
            <a:ext cx="7543800" cy="4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7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97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254499" y="430696"/>
            <a:ext cx="70318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Daarvoor</a:t>
            </a:r>
            <a:r>
              <a:rPr lang="en-US" sz="2400" dirty="0" smtClean="0"/>
              <a:t> </a:t>
            </a:r>
            <a:r>
              <a:rPr lang="en-US" sz="2400" dirty="0" err="1" smtClean="0"/>
              <a:t>moeten</a:t>
            </a:r>
            <a:r>
              <a:rPr lang="en-US" sz="2400" dirty="0" smtClean="0"/>
              <a:t> nog </a:t>
            </a:r>
            <a:r>
              <a:rPr lang="en-US" sz="2400" dirty="0" err="1" smtClean="0"/>
              <a:t>veel</a:t>
            </a:r>
            <a:r>
              <a:rPr lang="en-US" sz="2400" dirty="0" smtClean="0"/>
              <a:t> </a:t>
            </a:r>
            <a:r>
              <a:rPr lang="en-US" sz="2400" dirty="0" err="1" smtClean="0"/>
              <a:t>dingen</a:t>
            </a:r>
            <a:r>
              <a:rPr lang="en-US" sz="2400" dirty="0" smtClean="0"/>
              <a:t> </a:t>
            </a:r>
            <a:r>
              <a:rPr lang="en-US" sz="2400" dirty="0" err="1" smtClean="0"/>
              <a:t>gebeuren</a:t>
            </a:r>
            <a:r>
              <a:rPr lang="en-US" sz="2400" dirty="0" smtClean="0"/>
              <a:t>. De </a:t>
            </a:r>
            <a:r>
              <a:rPr lang="en-US" sz="2400" dirty="0" err="1"/>
              <a:t>A</a:t>
            </a:r>
            <a:r>
              <a:rPr lang="en-US" sz="2400" dirty="0" err="1" smtClean="0"/>
              <a:t>merikanen</a:t>
            </a:r>
            <a:r>
              <a:rPr lang="en-US" sz="2400" dirty="0" smtClean="0"/>
              <a:t> </a:t>
            </a:r>
            <a:r>
              <a:rPr lang="en-US" sz="2400" dirty="0" err="1" smtClean="0"/>
              <a:t>gaven</a:t>
            </a:r>
            <a:r>
              <a:rPr lang="en-US" sz="2400" dirty="0" smtClean="0"/>
              <a:t> </a:t>
            </a:r>
            <a:r>
              <a:rPr lang="en-US" sz="2400" dirty="0" err="1" smtClean="0"/>
              <a:t>enorm</a:t>
            </a:r>
            <a:r>
              <a:rPr lang="en-US" sz="2400" dirty="0" smtClean="0"/>
              <a:t> </a:t>
            </a:r>
            <a:r>
              <a:rPr lang="en-US" sz="2400" dirty="0" err="1" smtClean="0"/>
              <a:t>veel</a:t>
            </a:r>
            <a:r>
              <a:rPr lang="en-US" sz="2400" dirty="0" smtClean="0"/>
              <a:t> geld </a:t>
            </a:r>
            <a:r>
              <a:rPr lang="en-US" sz="2400" dirty="0" err="1" smtClean="0"/>
              <a:t>uit</a:t>
            </a:r>
            <a:r>
              <a:rPr lang="en-US" sz="2400" dirty="0" smtClean="0"/>
              <a:t> </a:t>
            </a:r>
            <a:r>
              <a:rPr lang="en-US" sz="2400" dirty="0" err="1" smtClean="0"/>
              <a:t>aan</a:t>
            </a:r>
            <a:r>
              <a:rPr lang="en-US" sz="2400" dirty="0" smtClean="0"/>
              <a:t> </a:t>
            </a:r>
            <a:r>
              <a:rPr lang="en-US" sz="2400" dirty="0" err="1" smtClean="0"/>
              <a:t>nieuwe</a:t>
            </a:r>
            <a:r>
              <a:rPr lang="en-US" sz="2400" dirty="0" smtClean="0"/>
              <a:t> </a:t>
            </a:r>
            <a:r>
              <a:rPr lang="en-US" sz="2400" dirty="0" err="1" smtClean="0"/>
              <a:t>technieken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missies.</a:t>
            </a:r>
          </a:p>
          <a:p>
            <a:endParaRPr lang="en-US" sz="2400" dirty="0"/>
          </a:p>
        </p:txBody>
      </p:sp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c85c7a.medialib.glogster.com/paulsoma/media/e8/e876706b7d74b7879bae303ca028769bb55d1173/nasa-budget-histo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499" y="1762698"/>
            <a:ext cx="7658100" cy="50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286377" y="522695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7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98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013199" y="454992"/>
            <a:ext cx="48641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smtClean="0"/>
              <a:t>1962: Johnson roept de VN op om een verdrag te maken met regels die speciaal voor de ruimte gelden. </a:t>
            </a:r>
          </a:p>
          <a:p>
            <a:endParaRPr lang="nl-NL" sz="2400" dirty="0" smtClean="0"/>
          </a:p>
          <a:p>
            <a:r>
              <a:rPr lang="nl-NL" sz="2400" dirty="0" smtClean="0"/>
              <a:t>In 1967 ondertekenden o.a. de VS en de SU een verdrag waarin o.a. staat dat: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er geen kernwapens in de ruimte of de maan gezet mogen worden;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d</a:t>
            </a:r>
            <a:r>
              <a:rPr lang="nl-NL" sz="2400" dirty="0" smtClean="0"/>
              <a:t>e ruimte en maan alleen voor vreedzame doeleinden bezocht mogen worden;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e</a:t>
            </a:r>
            <a:r>
              <a:rPr lang="nl-NL" sz="2400" dirty="0" smtClean="0"/>
              <a:t>en land, persoon of organisatie geen plek in de ruimte of op een andere planeet mag claimen. Deze zijn van iedereen.</a:t>
            </a:r>
          </a:p>
        </p:txBody>
      </p:sp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flymetothemoon.us/content/Space%20Trea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1774650"/>
            <a:ext cx="5056126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prstClr val="white"/>
                </a:solidFill>
              </a:rPr>
              <a:pPr/>
              <a:t>99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3996323" y="36996"/>
            <a:ext cx="50800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smtClean="0"/>
              <a:t>Apollo 11</a:t>
            </a:r>
          </a:p>
          <a:p>
            <a:endParaRPr lang="nl-NL" sz="2400" dirty="0" smtClean="0"/>
          </a:p>
          <a:p>
            <a:r>
              <a:rPr lang="nl-NL" sz="2400" dirty="0" smtClean="0"/>
              <a:t>Neil Armstrong, Michael Collins en </a:t>
            </a:r>
            <a:r>
              <a:rPr lang="nl-NL" sz="2400" dirty="0" err="1" smtClean="0"/>
              <a:t>Buzz</a:t>
            </a:r>
            <a:r>
              <a:rPr lang="nl-NL" sz="2400" dirty="0" smtClean="0"/>
              <a:t> Aldrin. </a:t>
            </a:r>
          </a:p>
          <a:p>
            <a:endParaRPr lang="nl-NL" sz="2400" dirty="0" smtClean="0">
              <a:effectLst/>
            </a:endParaRPr>
          </a:p>
          <a:p>
            <a:r>
              <a:rPr lang="nl-NL" sz="2400" dirty="0" smtClean="0"/>
              <a:t>Missie: landing op de maan, met veilige terugkeer.</a:t>
            </a:r>
          </a:p>
          <a:p>
            <a:endParaRPr lang="nl-NL" sz="2400" dirty="0" smtClean="0">
              <a:effectLst/>
            </a:endParaRPr>
          </a:p>
          <a:p>
            <a:r>
              <a:rPr lang="nl-NL" sz="2400" dirty="0" smtClean="0"/>
              <a:t>Reis van op-en-neer drie dagen</a:t>
            </a:r>
            <a:endParaRPr lang="nl-NL" sz="2400" dirty="0">
              <a:effectLst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07" y="2272022"/>
            <a:ext cx="926416" cy="861392"/>
          </a:xfrm>
          <a:prstGeom prst="rect">
            <a:avLst/>
          </a:prstGeom>
        </p:spPr>
      </p:pic>
      <p:pic>
        <p:nvPicPr>
          <p:cNvPr id="1028" name="Picture 4" descr="http://upload.wikimedia.org/wikipedia/commons/b/b2/Ap11-KSC-69PC-241H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6278" r="26464" b="20024"/>
          <a:stretch/>
        </p:blipFill>
        <p:spPr bwMode="auto">
          <a:xfrm>
            <a:off x="0" y="0"/>
            <a:ext cx="368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upload.wikimedia.org/wikipedia/commons/thumb/0/0d/Apollo_11_rollout.jpg/840px-Apollo_11_rollou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5" r="28421"/>
          <a:stretch/>
        </p:blipFill>
        <p:spPr bwMode="auto">
          <a:xfrm>
            <a:off x="9281470" y="253181"/>
            <a:ext cx="2639913" cy="601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ree astronauts in spacesuits without helmets sitting in front of a large photo of the Moon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0" y="3453316"/>
            <a:ext cx="4329158" cy="340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upload.wikimedia.org/wikipedia/commons/thumb/4/4b/Earth_from_Apollo_11_after_translunar_injection.jpg/1038px-Earth_from_Apollo_11_after_translunar_injection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7" t="28125" r="12500" b="14887"/>
          <a:stretch/>
        </p:blipFill>
        <p:spPr bwMode="auto">
          <a:xfrm>
            <a:off x="0" y="0"/>
            <a:ext cx="38481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Aangepast 1">
      <a:dk1>
        <a:srgbClr val="000000"/>
      </a:dk1>
      <a:lt1>
        <a:srgbClr val="FFFFFF"/>
      </a:lt1>
      <a:dk2>
        <a:srgbClr val="1F2123"/>
      </a:dk2>
      <a:lt2>
        <a:srgbClr val="FFFFF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3584</Words>
  <Application>Microsoft Office PowerPoint</Application>
  <PresentationFormat>Aangepast</PresentationFormat>
  <Paragraphs>925</Paragraphs>
  <Slides>128</Slides>
  <Notes>8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128</vt:i4>
      </vt:variant>
    </vt:vector>
  </HeadingPairs>
  <TitlesOfParts>
    <vt:vector size="130" baseType="lpstr">
      <vt:lpstr>Kantoorthema</vt:lpstr>
      <vt:lpstr>1_Kantoorthema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Korea-oorlog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Vietnamoorlog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Mr. Klomp</dc:creator>
  <cp:lastModifiedBy>Ruud Klomp</cp:lastModifiedBy>
  <cp:revision>84</cp:revision>
  <dcterms:created xsi:type="dcterms:W3CDTF">2014-08-19T08:32:48Z</dcterms:created>
  <dcterms:modified xsi:type="dcterms:W3CDTF">2015-06-25T08:33:56Z</dcterms:modified>
</cp:coreProperties>
</file>